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9" r:id="rId1"/>
  </p:sldMasterIdLst>
  <p:notesMasterIdLst>
    <p:notesMasterId r:id="rId39"/>
  </p:notesMasterIdLst>
  <p:handoutMasterIdLst>
    <p:handoutMasterId r:id="rId40"/>
  </p:handoutMasterIdLst>
  <p:sldIdLst>
    <p:sldId id="256" r:id="rId2"/>
    <p:sldId id="304" r:id="rId3"/>
    <p:sldId id="305" r:id="rId4"/>
    <p:sldId id="292" r:id="rId5"/>
    <p:sldId id="314" r:id="rId6"/>
    <p:sldId id="306" r:id="rId7"/>
    <p:sldId id="307" r:id="rId8"/>
    <p:sldId id="308" r:id="rId9"/>
    <p:sldId id="309" r:id="rId10"/>
    <p:sldId id="310" r:id="rId11"/>
    <p:sldId id="311" r:id="rId12"/>
    <p:sldId id="313" r:id="rId13"/>
    <p:sldId id="312" r:id="rId14"/>
    <p:sldId id="315" r:id="rId15"/>
    <p:sldId id="316" r:id="rId16"/>
    <p:sldId id="317" r:id="rId17"/>
    <p:sldId id="318" r:id="rId18"/>
    <p:sldId id="289" r:id="rId19"/>
    <p:sldId id="290" r:id="rId20"/>
    <p:sldId id="319" r:id="rId21"/>
    <p:sldId id="271" r:id="rId22"/>
    <p:sldId id="273" r:id="rId23"/>
    <p:sldId id="286" r:id="rId24"/>
    <p:sldId id="288" r:id="rId25"/>
    <p:sldId id="330" r:id="rId26"/>
    <p:sldId id="329" r:id="rId27"/>
    <p:sldId id="328" r:id="rId28"/>
    <p:sldId id="327" r:id="rId29"/>
    <p:sldId id="326" r:id="rId30"/>
    <p:sldId id="324" r:id="rId31"/>
    <p:sldId id="299" r:id="rId32"/>
    <p:sldId id="301" r:id="rId33"/>
    <p:sldId id="300" r:id="rId34"/>
    <p:sldId id="303" r:id="rId35"/>
    <p:sldId id="323" r:id="rId36"/>
    <p:sldId id="322" r:id="rId37"/>
    <p:sldId id="321" r:id="rId38"/>
  </p:sldIdLst>
  <p:sldSz cx="9144000" cy="6858000" type="screen4x3"/>
  <p:notesSz cx="7019925" cy="9305925"/>
  <p:custDataLst>
    <p:tags r:id="rId4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01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bwMode="auto">
          <a:xfrm>
            <a:off x="0" y="0"/>
            <a:ext cx="3043238" cy="466725"/>
          </a:xfrm>
          <a:prstGeom prst="rect">
            <a:avLst/>
          </a:prstGeom>
          <a:noFill/>
          <a:ln w="9525">
            <a:noFill/>
            <a:miter lim="800000"/>
            <a:headEnd/>
            <a:tailEnd/>
          </a:ln>
          <a:effectLst/>
        </p:spPr>
        <p:txBody>
          <a:bodyPr vert="horz" wrap="square" lIns="93279" tIns="46640" rIns="93279" bIns="46640" numCol="1" anchor="t" anchorCtr="0" compatLnSpc="1">
            <a:prstTxWarp prst="textNoShape">
              <a:avLst/>
            </a:prstTxWarp>
          </a:bodyPr>
          <a:lstStyle>
            <a:lvl1pPr defTabSz="932787" eaLnBrk="1" hangingPunct="1">
              <a:defRPr sz="1200">
                <a:latin typeface="Arial" charset="0"/>
                <a:ea typeface="ＭＳ Ｐゴシック" pitchFamily="-112" charset="-128"/>
                <a:cs typeface="+mn-cs"/>
              </a:defRPr>
            </a:lvl1pPr>
          </a:lstStyle>
          <a:p>
            <a:pPr>
              <a:defRPr/>
            </a:pPr>
            <a:endParaRPr lang="en-US"/>
          </a:p>
        </p:txBody>
      </p:sp>
      <p:sp>
        <p:nvSpPr>
          <p:cNvPr id="299011" name="Rectangle 3"/>
          <p:cNvSpPr>
            <a:spLocks noGrp="1" noChangeArrowheads="1"/>
          </p:cNvSpPr>
          <p:nvPr>
            <p:ph type="dt" sz="quarter" idx="1"/>
          </p:nvPr>
        </p:nvSpPr>
        <p:spPr bwMode="auto">
          <a:xfrm>
            <a:off x="3975100" y="0"/>
            <a:ext cx="3043238" cy="466725"/>
          </a:xfrm>
          <a:prstGeom prst="rect">
            <a:avLst/>
          </a:prstGeom>
          <a:noFill/>
          <a:ln w="9525">
            <a:noFill/>
            <a:miter lim="800000"/>
            <a:headEnd/>
            <a:tailEnd/>
          </a:ln>
          <a:effectLst/>
        </p:spPr>
        <p:txBody>
          <a:bodyPr vert="horz" wrap="square" lIns="93279" tIns="46640" rIns="93279" bIns="46640" numCol="1" anchor="t" anchorCtr="0" compatLnSpc="1">
            <a:prstTxWarp prst="textNoShape">
              <a:avLst/>
            </a:prstTxWarp>
          </a:bodyPr>
          <a:lstStyle>
            <a:lvl1pPr algn="r" defTabSz="932787" eaLnBrk="1" hangingPunct="1">
              <a:defRPr sz="1200">
                <a:latin typeface="Arial" charset="0"/>
                <a:ea typeface="ＭＳ Ｐゴシック" pitchFamily="-112" charset="-128"/>
                <a:cs typeface="+mn-cs"/>
              </a:defRPr>
            </a:lvl1pPr>
          </a:lstStyle>
          <a:p>
            <a:pPr>
              <a:defRPr/>
            </a:pPr>
            <a:endParaRPr lang="en-US"/>
          </a:p>
        </p:txBody>
      </p:sp>
      <p:sp>
        <p:nvSpPr>
          <p:cNvPr id="299012" name="Rectangle 4"/>
          <p:cNvSpPr>
            <a:spLocks noGrp="1" noChangeArrowheads="1"/>
          </p:cNvSpPr>
          <p:nvPr>
            <p:ph type="ftr" sz="quarter" idx="2"/>
          </p:nvPr>
        </p:nvSpPr>
        <p:spPr bwMode="auto">
          <a:xfrm>
            <a:off x="0" y="8837613"/>
            <a:ext cx="3043238" cy="466725"/>
          </a:xfrm>
          <a:prstGeom prst="rect">
            <a:avLst/>
          </a:prstGeom>
          <a:noFill/>
          <a:ln w="9525">
            <a:noFill/>
            <a:miter lim="800000"/>
            <a:headEnd/>
            <a:tailEnd/>
          </a:ln>
          <a:effectLst/>
        </p:spPr>
        <p:txBody>
          <a:bodyPr vert="horz" wrap="square" lIns="93279" tIns="46640" rIns="93279" bIns="46640" numCol="1" anchor="b" anchorCtr="0" compatLnSpc="1">
            <a:prstTxWarp prst="textNoShape">
              <a:avLst/>
            </a:prstTxWarp>
          </a:bodyPr>
          <a:lstStyle>
            <a:lvl1pPr defTabSz="932787" eaLnBrk="1" hangingPunct="1">
              <a:defRPr sz="1200">
                <a:latin typeface="Arial" charset="0"/>
                <a:ea typeface="ＭＳ Ｐゴシック" pitchFamily="-112" charset="-128"/>
                <a:cs typeface="+mn-cs"/>
              </a:defRPr>
            </a:lvl1pPr>
          </a:lstStyle>
          <a:p>
            <a:pPr>
              <a:defRPr/>
            </a:pPr>
            <a:endParaRPr lang="en-US"/>
          </a:p>
        </p:txBody>
      </p:sp>
      <p:sp>
        <p:nvSpPr>
          <p:cNvPr id="299013" name="Rectangle 5"/>
          <p:cNvSpPr>
            <a:spLocks noGrp="1" noChangeArrowheads="1"/>
          </p:cNvSpPr>
          <p:nvPr>
            <p:ph type="sldNum" sz="quarter" idx="3"/>
          </p:nvPr>
        </p:nvSpPr>
        <p:spPr bwMode="auto">
          <a:xfrm>
            <a:off x="3975100" y="8837613"/>
            <a:ext cx="3043238" cy="466725"/>
          </a:xfrm>
          <a:prstGeom prst="rect">
            <a:avLst/>
          </a:prstGeom>
          <a:noFill/>
          <a:ln w="9525">
            <a:noFill/>
            <a:miter lim="800000"/>
            <a:headEnd/>
            <a:tailEnd/>
          </a:ln>
          <a:effectLst/>
        </p:spPr>
        <p:txBody>
          <a:bodyPr vert="horz" wrap="square" lIns="93279" tIns="46640" rIns="93279" bIns="46640" numCol="1" anchor="b" anchorCtr="0" compatLnSpc="1">
            <a:prstTxWarp prst="textNoShape">
              <a:avLst/>
            </a:prstTxWarp>
          </a:bodyPr>
          <a:lstStyle>
            <a:lvl1pPr algn="r" defTabSz="931863" eaLnBrk="1" hangingPunct="1">
              <a:defRPr sz="1200"/>
            </a:lvl1pPr>
          </a:lstStyle>
          <a:p>
            <a:pPr>
              <a:defRPr/>
            </a:pPr>
            <a:fld id="{E1B2C83F-A364-4789-A4BD-A6A8561CFB3F}" type="slidenum">
              <a:rPr lang="en-US" altLang="en-US"/>
              <a:pPr>
                <a:defRPr/>
              </a:pPr>
              <a:t>‹#›</a:t>
            </a:fld>
            <a:endParaRPr lang="en-US" altLang="en-US"/>
          </a:p>
        </p:txBody>
      </p:sp>
    </p:spTree>
    <p:extLst>
      <p:ext uri="{BB962C8B-B14F-4D97-AF65-F5344CB8AC3E}">
        <p14:creationId xmlns:p14="http://schemas.microsoft.com/office/powerpoint/2010/main" val="245256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0" y="0"/>
            <a:ext cx="3043238" cy="466725"/>
          </a:xfrm>
          <a:prstGeom prst="rect">
            <a:avLst/>
          </a:prstGeom>
          <a:noFill/>
          <a:ln w="9525">
            <a:noFill/>
            <a:miter lim="800000"/>
            <a:headEnd/>
            <a:tailEnd/>
          </a:ln>
          <a:effectLst/>
        </p:spPr>
        <p:txBody>
          <a:bodyPr vert="horz" wrap="square" lIns="93279" tIns="46640" rIns="93279" bIns="46640" numCol="1" anchor="t" anchorCtr="0" compatLnSpc="1">
            <a:prstTxWarp prst="textNoShape">
              <a:avLst/>
            </a:prstTxWarp>
          </a:bodyPr>
          <a:lstStyle>
            <a:lvl1pPr defTabSz="932787" eaLnBrk="1" hangingPunct="1">
              <a:defRPr sz="1200">
                <a:latin typeface="Arial" charset="0"/>
                <a:ea typeface="ＭＳ Ｐゴシック" pitchFamily="-112" charset="-128"/>
                <a:cs typeface="+mn-cs"/>
              </a:defRPr>
            </a:lvl1pPr>
          </a:lstStyle>
          <a:p>
            <a:pPr>
              <a:defRPr/>
            </a:pPr>
            <a:endParaRPr lang="en-US"/>
          </a:p>
        </p:txBody>
      </p:sp>
      <p:sp>
        <p:nvSpPr>
          <p:cNvPr id="297987" name="Rectangle 3"/>
          <p:cNvSpPr>
            <a:spLocks noGrp="1" noChangeArrowheads="1"/>
          </p:cNvSpPr>
          <p:nvPr>
            <p:ph type="dt" idx="1"/>
          </p:nvPr>
        </p:nvSpPr>
        <p:spPr bwMode="auto">
          <a:xfrm>
            <a:off x="3975100" y="0"/>
            <a:ext cx="3043238" cy="466725"/>
          </a:xfrm>
          <a:prstGeom prst="rect">
            <a:avLst/>
          </a:prstGeom>
          <a:noFill/>
          <a:ln w="9525">
            <a:noFill/>
            <a:miter lim="800000"/>
            <a:headEnd/>
            <a:tailEnd/>
          </a:ln>
          <a:effectLst/>
        </p:spPr>
        <p:txBody>
          <a:bodyPr vert="horz" wrap="square" lIns="93279" tIns="46640" rIns="93279" bIns="46640" numCol="1" anchor="t" anchorCtr="0" compatLnSpc="1">
            <a:prstTxWarp prst="textNoShape">
              <a:avLst/>
            </a:prstTxWarp>
          </a:bodyPr>
          <a:lstStyle>
            <a:lvl1pPr algn="r" defTabSz="932787" eaLnBrk="1" hangingPunct="1">
              <a:defRPr sz="1200">
                <a:latin typeface="Arial" charset="0"/>
                <a:ea typeface="ＭＳ Ｐゴシック" pitchFamily="-112" charset="-128"/>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4275" y="696913"/>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9" name="Rectangle 5"/>
          <p:cNvSpPr>
            <a:spLocks noGrp="1" noChangeArrowheads="1"/>
          </p:cNvSpPr>
          <p:nvPr>
            <p:ph type="body" sz="quarter" idx="3"/>
          </p:nvPr>
        </p:nvSpPr>
        <p:spPr bwMode="auto">
          <a:xfrm>
            <a:off x="701675" y="4421188"/>
            <a:ext cx="5616575" cy="4187825"/>
          </a:xfrm>
          <a:prstGeom prst="rect">
            <a:avLst/>
          </a:prstGeom>
          <a:noFill/>
          <a:ln w="9525">
            <a:noFill/>
            <a:miter lim="800000"/>
            <a:headEnd/>
            <a:tailEnd/>
          </a:ln>
          <a:effectLst/>
        </p:spPr>
        <p:txBody>
          <a:bodyPr vert="horz" wrap="square" lIns="93279" tIns="46640" rIns="93279" bIns="466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990" name="Rectangle 6"/>
          <p:cNvSpPr>
            <a:spLocks noGrp="1" noChangeArrowheads="1"/>
          </p:cNvSpPr>
          <p:nvPr>
            <p:ph type="ftr" sz="quarter" idx="4"/>
          </p:nvPr>
        </p:nvSpPr>
        <p:spPr bwMode="auto">
          <a:xfrm>
            <a:off x="0" y="8837613"/>
            <a:ext cx="3043238" cy="466725"/>
          </a:xfrm>
          <a:prstGeom prst="rect">
            <a:avLst/>
          </a:prstGeom>
          <a:noFill/>
          <a:ln w="9525">
            <a:noFill/>
            <a:miter lim="800000"/>
            <a:headEnd/>
            <a:tailEnd/>
          </a:ln>
          <a:effectLst/>
        </p:spPr>
        <p:txBody>
          <a:bodyPr vert="horz" wrap="square" lIns="93279" tIns="46640" rIns="93279" bIns="46640" numCol="1" anchor="b" anchorCtr="0" compatLnSpc="1">
            <a:prstTxWarp prst="textNoShape">
              <a:avLst/>
            </a:prstTxWarp>
          </a:bodyPr>
          <a:lstStyle>
            <a:lvl1pPr defTabSz="932787" eaLnBrk="1" hangingPunct="1">
              <a:defRPr sz="1200">
                <a:latin typeface="Arial" charset="0"/>
                <a:ea typeface="ＭＳ Ｐゴシック" pitchFamily="-112" charset="-128"/>
                <a:cs typeface="+mn-cs"/>
              </a:defRPr>
            </a:lvl1pPr>
          </a:lstStyle>
          <a:p>
            <a:pPr>
              <a:defRPr/>
            </a:pPr>
            <a:endParaRPr lang="en-US"/>
          </a:p>
        </p:txBody>
      </p:sp>
      <p:sp>
        <p:nvSpPr>
          <p:cNvPr id="297991" name="Rectangle 7"/>
          <p:cNvSpPr>
            <a:spLocks noGrp="1" noChangeArrowheads="1"/>
          </p:cNvSpPr>
          <p:nvPr>
            <p:ph type="sldNum" sz="quarter" idx="5"/>
          </p:nvPr>
        </p:nvSpPr>
        <p:spPr bwMode="auto">
          <a:xfrm>
            <a:off x="3975100" y="8837613"/>
            <a:ext cx="3043238" cy="466725"/>
          </a:xfrm>
          <a:prstGeom prst="rect">
            <a:avLst/>
          </a:prstGeom>
          <a:noFill/>
          <a:ln w="9525">
            <a:noFill/>
            <a:miter lim="800000"/>
            <a:headEnd/>
            <a:tailEnd/>
          </a:ln>
          <a:effectLst/>
        </p:spPr>
        <p:txBody>
          <a:bodyPr vert="horz" wrap="square" lIns="93279" tIns="46640" rIns="93279" bIns="46640" numCol="1" anchor="b" anchorCtr="0" compatLnSpc="1">
            <a:prstTxWarp prst="textNoShape">
              <a:avLst/>
            </a:prstTxWarp>
          </a:bodyPr>
          <a:lstStyle>
            <a:lvl1pPr algn="r" defTabSz="931863" eaLnBrk="1" hangingPunct="1">
              <a:defRPr sz="1200"/>
            </a:lvl1pPr>
          </a:lstStyle>
          <a:p>
            <a:pPr>
              <a:defRPr/>
            </a:pPr>
            <a:fld id="{18A87325-345D-4FC0-94E2-9F60B7F76526}" type="slidenum">
              <a:rPr lang="en-US" altLang="en-US"/>
              <a:pPr>
                <a:defRPr/>
              </a:pPr>
              <a:t>‹#›</a:t>
            </a:fld>
            <a:endParaRPr lang="en-US" altLang="en-US"/>
          </a:p>
        </p:txBody>
      </p:sp>
    </p:spTree>
    <p:extLst>
      <p:ext uri="{BB962C8B-B14F-4D97-AF65-F5344CB8AC3E}">
        <p14:creationId xmlns:p14="http://schemas.microsoft.com/office/powerpoint/2010/main" val="1324247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D8EB55-96EC-491C-995A-62D250ED87C7}" type="slidenum">
              <a:rPr lang="en-US" altLang="en-US" smtClean="0"/>
              <a:pPr/>
              <a:t>1</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7630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349829-56B5-480B-BFC4-36338E609266}" type="slidenum">
              <a:rPr lang="en-US" altLang="en-US" smtClean="0"/>
              <a:pPr/>
              <a:t>23</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8170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7629AD6-2F63-48C0-A45D-9D647189766F}" type="slidenum">
              <a:rPr lang="en-US" altLang="en-US" smtClean="0"/>
              <a:pPr/>
              <a:t>24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44423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A3DD54-C782-455A-BFB1-1B59AAD8185D}" type="slidenum">
              <a:rPr lang="en-US" altLang="en-US" smtClean="0"/>
              <a:pPr/>
              <a:t>25</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17473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27075" indent="-279400" defTabSz="931863">
              <a:defRPr>
                <a:solidFill>
                  <a:schemeClr val="tx1"/>
                </a:solidFill>
                <a:latin typeface="Arial" panose="020B0604020202020204" pitchFamily="34" charset="0"/>
                <a:ea typeface="ＭＳ Ｐゴシック" panose="020B0600070205080204" pitchFamily="34" charset="-128"/>
              </a:defRPr>
            </a:lvl2pPr>
            <a:lvl3pPr marL="1119188" indent="-223838" defTabSz="931863">
              <a:defRPr>
                <a:solidFill>
                  <a:schemeClr val="tx1"/>
                </a:solidFill>
                <a:latin typeface="Arial" panose="020B0604020202020204" pitchFamily="34" charset="0"/>
                <a:ea typeface="ＭＳ Ｐゴシック" panose="020B0600070205080204" pitchFamily="34" charset="-128"/>
              </a:defRPr>
            </a:lvl3pPr>
            <a:lvl4pPr marL="1566863" indent="-223838" defTabSz="931863">
              <a:defRPr>
                <a:solidFill>
                  <a:schemeClr val="tx1"/>
                </a:solidFill>
                <a:latin typeface="Arial" panose="020B0604020202020204" pitchFamily="34" charset="0"/>
                <a:ea typeface="ＭＳ Ｐゴシック" panose="020B0600070205080204" pitchFamily="34" charset="-128"/>
              </a:defRPr>
            </a:lvl4pPr>
            <a:lvl5pPr marL="2016125" indent="-223838" defTabSz="931863">
              <a:defRPr>
                <a:solidFill>
                  <a:schemeClr val="tx1"/>
                </a:solidFill>
                <a:latin typeface="Arial" panose="020B0604020202020204" pitchFamily="34" charset="0"/>
                <a:ea typeface="ＭＳ Ｐゴシック" panose="020B0600070205080204" pitchFamily="34" charset="-128"/>
              </a:defRPr>
            </a:lvl5pPr>
            <a:lvl6pPr marL="24733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305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877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449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667501D-33EC-416F-973D-1A5EA0455793}" type="slidenum">
              <a:rPr lang="en-US" altLang="en-US" smtClean="0"/>
              <a:pPr/>
              <a:t>29</a:t>
            </a:fld>
            <a:endParaRPr lang="en-US" altLang="en-US"/>
          </a:p>
        </p:txBody>
      </p:sp>
    </p:spTree>
    <p:extLst>
      <p:ext uri="{BB962C8B-B14F-4D97-AF65-F5344CB8AC3E}">
        <p14:creationId xmlns:p14="http://schemas.microsoft.com/office/powerpoint/2010/main" val="425795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41D1768-5ABF-4BE6-A946-E2BAA937216F}" type="slidenum">
              <a:rPr lang="en-US" altLang="en-US" smtClean="0"/>
              <a:pPr/>
              <a:t>37</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6102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BCB9D34-7ABA-4A16-AD20-61F4B6FCE560}" type="slidenum">
              <a:rPr lang="en-US" altLang="en-US" smtClean="0"/>
              <a:pPr/>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4394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E77024-917C-4622-A106-3CCDE0F9237C}" type="slidenum">
              <a:rPr lang="en-US" altLang="en-US" smtClean="0"/>
              <a:pPr/>
              <a:t>6</a:t>
            </a:fld>
            <a:endParaRPr lang="en-US" altLang="en-US"/>
          </a:p>
        </p:txBody>
      </p:sp>
    </p:spTree>
    <p:extLst>
      <p:ext uri="{BB962C8B-B14F-4D97-AF65-F5344CB8AC3E}">
        <p14:creationId xmlns:p14="http://schemas.microsoft.com/office/powerpoint/2010/main" val="330382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What is a more accurate title?</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27075" indent="-279400" defTabSz="931863">
              <a:defRPr>
                <a:solidFill>
                  <a:schemeClr val="tx1"/>
                </a:solidFill>
                <a:latin typeface="Arial" panose="020B0604020202020204" pitchFamily="34" charset="0"/>
                <a:ea typeface="ＭＳ Ｐゴシック" panose="020B0600070205080204" pitchFamily="34" charset="-128"/>
              </a:defRPr>
            </a:lvl2pPr>
            <a:lvl3pPr marL="1119188" indent="-223838" defTabSz="931863">
              <a:defRPr>
                <a:solidFill>
                  <a:schemeClr val="tx1"/>
                </a:solidFill>
                <a:latin typeface="Arial" panose="020B0604020202020204" pitchFamily="34" charset="0"/>
                <a:ea typeface="ＭＳ Ｐゴシック" panose="020B0600070205080204" pitchFamily="34" charset="-128"/>
              </a:defRPr>
            </a:lvl3pPr>
            <a:lvl4pPr marL="1566863" indent="-223838" defTabSz="931863">
              <a:defRPr>
                <a:solidFill>
                  <a:schemeClr val="tx1"/>
                </a:solidFill>
                <a:latin typeface="Arial" panose="020B0604020202020204" pitchFamily="34" charset="0"/>
                <a:ea typeface="ＭＳ Ｐゴシック" panose="020B0600070205080204" pitchFamily="34" charset="-128"/>
              </a:defRPr>
            </a:lvl4pPr>
            <a:lvl5pPr marL="2016125" indent="-223838" defTabSz="931863">
              <a:defRPr>
                <a:solidFill>
                  <a:schemeClr val="tx1"/>
                </a:solidFill>
                <a:latin typeface="Arial" panose="020B0604020202020204" pitchFamily="34" charset="0"/>
                <a:ea typeface="ＭＳ Ｐゴシック" panose="020B0600070205080204" pitchFamily="34" charset="-128"/>
              </a:defRPr>
            </a:lvl5pPr>
            <a:lvl6pPr marL="24733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305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877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449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8C9410-3A3D-41AF-AF58-59CCE75D6378}" type="slidenum">
              <a:rPr lang="en-US" altLang="en-US" smtClean="0"/>
              <a:pPr/>
              <a:t>7</a:t>
            </a:fld>
            <a:endParaRPr lang="en-US" altLang="en-US"/>
          </a:p>
        </p:txBody>
      </p:sp>
    </p:spTree>
    <p:extLst>
      <p:ext uri="{BB962C8B-B14F-4D97-AF65-F5344CB8AC3E}">
        <p14:creationId xmlns:p14="http://schemas.microsoft.com/office/powerpoint/2010/main" val="37457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To be protected by both laws,</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27075" indent="-279400" defTabSz="931863">
              <a:defRPr>
                <a:solidFill>
                  <a:schemeClr val="tx1"/>
                </a:solidFill>
                <a:latin typeface="Arial" panose="020B0604020202020204" pitchFamily="34" charset="0"/>
                <a:ea typeface="ＭＳ Ｐゴシック" panose="020B0600070205080204" pitchFamily="34" charset="-128"/>
              </a:defRPr>
            </a:lvl2pPr>
            <a:lvl3pPr marL="1119188" indent="-223838" defTabSz="931863">
              <a:defRPr>
                <a:solidFill>
                  <a:schemeClr val="tx1"/>
                </a:solidFill>
                <a:latin typeface="Arial" panose="020B0604020202020204" pitchFamily="34" charset="0"/>
                <a:ea typeface="ＭＳ Ｐゴシック" panose="020B0600070205080204" pitchFamily="34" charset="-128"/>
              </a:defRPr>
            </a:lvl3pPr>
            <a:lvl4pPr marL="1566863" indent="-223838" defTabSz="931863">
              <a:defRPr>
                <a:solidFill>
                  <a:schemeClr val="tx1"/>
                </a:solidFill>
                <a:latin typeface="Arial" panose="020B0604020202020204" pitchFamily="34" charset="0"/>
                <a:ea typeface="ＭＳ Ｐゴシック" panose="020B0600070205080204" pitchFamily="34" charset="-128"/>
              </a:defRPr>
            </a:lvl4pPr>
            <a:lvl5pPr marL="2016125" indent="-223838" defTabSz="931863">
              <a:defRPr>
                <a:solidFill>
                  <a:schemeClr val="tx1"/>
                </a:solidFill>
                <a:latin typeface="Arial" panose="020B0604020202020204" pitchFamily="34" charset="0"/>
                <a:ea typeface="ＭＳ Ｐゴシック" panose="020B0600070205080204" pitchFamily="34" charset="-128"/>
              </a:defRPr>
            </a:lvl5pPr>
            <a:lvl6pPr marL="24733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305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877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449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4ECF35-1593-4BE1-B1FE-1308D3B15F17}" type="slidenum">
              <a:rPr lang="en-US" altLang="en-US" smtClean="0"/>
              <a:pPr/>
              <a:t>8</a:t>
            </a:fld>
            <a:endParaRPr lang="en-US" altLang="en-US"/>
          </a:p>
        </p:txBody>
      </p:sp>
    </p:spTree>
    <p:extLst>
      <p:ext uri="{BB962C8B-B14F-4D97-AF65-F5344CB8AC3E}">
        <p14:creationId xmlns:p14="http://schemas.microsoft.com/office/powerpoint/2010/main" val="400329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CB8087E-CDB9-4624-8F79-B892DC8DABEA}" type="slidenum">
              <a:rPr lang="en-US" altLang="en-US" smtClean="0"/>
              <a:pPr/>
              <a:t>11</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45115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EE354C0-9D0A-4CC6-ACFE-52D06C73424B}" type="slidenum">
              <a:rPr lang="en-US" altLang="en-US" smtClean="0"/>
              <a:pPr/>
              <a:t>12</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0612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05467BC-A9E7-4F50-BEA4-0B74E0F8C967}" type="slidenum">
              <a:rPr lang="en-US" altLang="en-US" smtClean="0"/>
              <a:pPr/>
              <a:t>21</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0047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2BC851E-7059-4752-ADD1-319ED9C0BB07}" type="slidenum">
              <a:rPr lang="en-US" altLang="en-US" smtClean="0"/>
              <a:pPr/>
              <a:t>22</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32444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solidFill>
                  <a:schemeClr val="bg1"/>
                </a:solidFill>
                <a:latin typeface="Times New Roman"/>
                <a:cs typeface="Times New Roman"/>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E569E9-BC7D-4D9D-8D97-BC89C30991BC}" type="slidenum">
              <a:rPr lang="en-US" altLang="en-US"/>
              <a:pPr>
                <a:defRPr/>
              </a:pPr>
              <a:t>‹#›</a:t>
            </a:fld>
            <a:endParaRPr lang="en-US" altLang="en-US"/>
          </a:p>
        </p:txBody>
      </p:sp>
    </p:spTree>
    <p:extLst>
      <p:ext uri="{BB962C8B-B14F-4D97-AF65-F5344CB8AC3E}">
        <p14:creationId xmlns:p14="http://schemas.microsoft.com/office/powerpoint/2010/main" val="2424661747"/>
      </p:ext>
    </p:extLst>
  </p:cSld>
  <p:clrMapOvr>
    <a:masterClrMapping/>
  </p:clrMapOvr>
  <p:transition spd="med">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7AF640-2523-4417-83C9-ABA18E8C5078}" type="slidenum">
              <a:rPr lang="en-US" altLang="en-US"/>
              <a:pPr>
                <a:defRPr/>
              </a:pPr>
              <a:t>‹#›</a:t>
            </a:fld>
            <a:endParaRPr lang="en-US" altLang="en-US"/>
          </a:p>
        </p:txBody>
      </p:sp>
    </p:spTree>
    <p:extLst>
      <p:ext uri="{BB962C8B-B14F-4D97-AF65-F5344CB8AC3E}">
        <p14:creationId xmlns:p14="http://schemas.microsoft.com/office/powerpoint/2010/main" val="3993010283"/>
      </p:ext>
    </p:extLst>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6"/>
            <a:ext cx="8229600" cy="972205"/>
          </a:xfrm>
        </p:spPr>
        <p:txBody>
          <a:bodyPr/>
          <a:lstStyle>
            <a:lvl1pPr>
              <a:defRPr b="0" i="0">
                <a:latin typeface="Times New Roman"/>
                <a:cs typeface="Times New Roman"/>
              </a:defRPr>
            </a:lvl1pPr>
          </a:lstStyle>
          <a:p>
            <a:r>
              <a:rPr lang="en-US"/>
              <a:t>Click to edit Master title style</a:t>
            </a:r>
          </a:p>
        </p:txBody>
      </p:sp>
      <p:sp>
        <p:nvSpPr>
          <p:cNvPr id="3" name="Content Placeholder 2"/>
          <p:cNvSpPr>
            <a:spLocks noGrp="1"/>
          </p:cNvSpPr>
          <p:nvPr>
            <p:ph idx="1"/>
          </p:nvPr>
        </p:nvSpPr>
        <p:spPr>
          <a:xfrm>
            <a:off x="457200" y="2347307"/>
            <a:ext cx="82296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AE0BFC-A58B-4051-AD32-848EA16E0402}" type="slidenum">
              <a:rPr lang="en-US" altLang="en-US"/>
              <a:pPr>
                <a:defRPr/>
              </a:pPr>
              <a:t>‹#›</a:t>
            </a:fld>
            <a:endParaRPr lang="en-US" altLang="en-US"/>
          </a:p>
        </p:txBody>
      </p:sp>
    </p:spTree>
    <p:extLst>
      <p:ext uri="{BB962C8B-B14F-4D97-AF65-F5344CB8AC3E}">
        <p14:creationId xmlns:p14="http://schemas.microsoft.com/office/powerpoint/2010/main" val="190384933"/>
      </p:ext>
    </p:extLst>
  </p:cSld>
  <p:clrMapOvr>
    <a:masterClrMapping/>
  </p:clrMapOvr>
  <p:transition spd="med">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87E362-C0B8-46F1-8BF6-BEB023945CBF}" type="slidenum">
              <a:rPr lang="en-US" altLang="en-US"/>
              <a:pPr>
                <a:defRPr/>
              </a:pPr>
              <a:t>‹#›</a:t>
            </a:fld>
            <a:endParaRPr lang="en-US" altLang="en-US"/>
          </a:p>
        </p:txBody>
      </p:sp>
    </p:spTree>
    <p:extLst>
      <p:ext uri="{BB962C8B-B14F-4D97-AF65-F5344CB8AC3E}">
        <p14:creationId xmlns:p14="http://schemas.microsoft.com/office/powerpoint/2010/main" val="1675282051"/>
      </p:ext>
    </p:extLst>
  </p:cSld>
  <p:clrMapOvr>
    <a:masterClrMapping/>
  </p:clrMapOvr>
  <p:transition spd="med">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8013"/>
            <a:ext cx="8229600" cy="863982"/>
          </a:xfrm>
        </p:spPr>
        <p:txBody>
          <a:bodyPr/>
          <a:lstStyle>
            <a:lvl1pPr>
              <a:defRPr b="1" i="0">
                <a:latin typeface="Times New Roman"/>
                <a:cs typeface="Times New Roman"/>
              </a:defRPr>
            </a:lvl1pPr>
          </a:lstStyle>
          <a:p>
            <a:r>
              <a:rPr lang="en-US"/>
              <a:t>Click to edit Master title style</a:t>
            </a:r>
          </a:p>
        </p:txBody>
      </p:sp>
      <p:sp>
        <p:nvSpPr>
          <p:cNvPr id="3" name="Content Placeholder 2"/>
          <p:cNvSpPr>
            <a:spLocks noGrp="1"/>
          </p:cNvSpPr>
          <p:nvPr>
            <p:ph sz="half" idx="1"/>
          </p:nvPr>
        </p:nvSpPr>
        <p:spPr>
          <a:xfrm>
            <a:off x="457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06ECFA-EC61-4940-8F3E-3AA747B92ED0}" type="slidenum">
              <a:rPr lang="en-US" altLang="en-US"/>
              <a:pPr>
                <a:defRPr/>
              </a:pPr>
              <a:t>‹#›</a:t>
            </a:fld>
            <a:endParaRPr lang="en-US" altLang="en-US"/>
          </a:p>
        </p:txBody>
      </p:sp>
    </p:spTree>
    <p:extLst>
      <p:ext uri="{BB962C8B-B14F-4D97-AF65-F5344CB8AC3E}">
        <p14:creationId xmlns:p14="http://schemas.microsoft.com/office/powerpoint/2010/main" val="3564107718"/>
      </p:ext>
    </p:extLst>
  </p:cSld>
  <p:clrMapOvr>
    <a:masterClrMapping/>
  </p:clrMapOvr>
  <p:transition spd="med">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43719"/>
            <a:ext cx="4040188"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7167"/>
            <a:ext cx="4040188"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43719"/>
            <a:ext cx="4041775"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07167"/>
            <a:ext cx="4041775"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D58B0D-9A5B-4CE2-907A-D4AD890C71B1}" type="slidenum">
              <a:rPr lang="en-US" altLang="en-US"/>
              <a:pPr>
                <a:defRPr/>
              </a:pPr>
              <a:t>‹#›</a:t>
            </a:fld>
            <a:endParaRPr lang="en-US" altLang="en-US"/>
          </a:p>
        </p:txBody>
      </p:sp>
    </p:spTree>
    <p:extLst>
      <p:ext uri="{BB962C8B-B14F-4D97-AF65-F5344CB8AC3E}">
        <p14:creationId xmlns:p14="http://schemas.microsoft.com/office/powerpoint/2010/main" val="4335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chemeClr val="bg1"/>
                </a:solidFill>
                <a:latin typeface="Times New Roman"/>
                <a:cs typeface="Times New Roman"/>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558556F-D550-40C9-A4FC-D1B190EB0FE6}" type="slidenum">
              <a:rPr lang="en-US" altLang="en-US"/>
              <a:pPr>
                <a:defRPr/>
              </a:pPr>
              <a:t>‹#›</a:t>
            </a:fld>
            <a:endParaRPr lang="en-US" altLang="en-US"/>
          </a:p>
        </p:txBody>
      </p:sp>
    </p:spTree>
    <p:extLst>
      <p:ext uri="{BB962C8B-B14F-4D97-AF65-F5344CB8AC3E}">
        <p14:creationId xmlns:p14="http://schemas.microsoft.com/office/powerpoint/2010/main" val="445556272"/>
      </p:ext>
    </p:extLst>
  </p:cSld>
  <p:clrMapOvr>
    <a:masterClrMapping/>
  </p:clrMapOvr>
  <p:transition spd="med">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902352-C4B3-4639-B9AD-721BA499BDB9}" type="slidenum">
              <a:rPr lang="en-US" altLang="en-US"/>
              <a:pPr>
                <a:defRPr/>
              </a:pPr>
              <a:t>‹#›</a:t>
            </a:fld>
            <a:endParaRPr lang="en-US" altLang="en-US"/>
          </a:p>
        </p:txBody>
      </p:sp>
    </p:spTree>
    <p:extLst>
      <p:ext uri="{BB962C8B-B14F-4D97-AF65-F5344CB8AC3E}">
        <p14:creationId xmlns:p14="http://schemas.microsoft.com/office/powerpoint/2010/main" val="2549773580"/>
      </p:ext>
    </p:extLst>
  </p:cSld>
  <p:clrMapOvr>
    <a:masterClrMapping/>
  </p:clrMapOvr>
  <p:transition spd="med">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8"/>
            <a:ext cx="3008313" cy="1268684"/>
          </a:xfrm>
        </p:spPr>
        <p:txBody>
          <a:bodyPr anchor="b"/>
          <a:lstStyle>
            <a:lvl1pPr algn="l">
              <a:defRPr sz="2000" b="1">
                <a:latin typeface="+mn-lt"/>
              </a:defRPr>
            </a:lvl1pPr>
          </a:lstStyle>
          <a:p>
            <a:r>
              <a:rPr lang="en-US"/>
              <a:t>Click to edit Master title style</a:t>
            </a:r>
          </a:p>
        </p:txBody>
      </p:sp>
      <p:sp>
        <p:nvSpPr>
          <p:cNvPr id="3" name="Content Placeholder 2"/>
          <p:cNvSpPr>
            <a:spLocks noGrp="1"/>
          </p:cNvSpPr>
          <p:nvPr>
            <p:ph idx="1"/>
          </p:nvPr>
        </p:nvSpPr>
        <p:spPr>
          <a:xfrm>
            <a:off x="3575050" y="1164898"/>
            <a:ext cx="5111750" cy="5421586"/>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433583"/>
            <a:ext cx="3008313" cy="415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18D982-02D2-4F1B-B1BE-25F4907F1955}" type="slidenum">
              <a:rPr lang="en-US" altLang="en-US"/>
              <a:pPr>
                <a:defRPr/>
              </a:pPr>
              <a:t>‹#›</a:t>
            </a:fld>
            <a:endParaRPr lang="en-US" altLang="en-US"/>
          </a:p>
        </p:txBody>
      </p:sp>
    </p:spTree>
    <p:extLst>
      <p:ext uri="{BB962C8B-B14F-4D97-AF65-F5344CB8AC3E}">
        <p14:creationId xmlns:p14="http://schemas.microsoft.com/office/powerpoint/2010/main" val="3388505005"/>
      </p:ext>
    </p:extLst>
  </p:cSld>
  <p:clrMapOvr>
    <a:masterClrMapping/>
  </p:clrMapOvr>
  <p:transition spd="med">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5237654"/>
            <a:ext cx="7260896" cy="384067"/>
          </a:xfrm>
        </p:spPr>
        <p:txBody>
          <a:bodyPr anchor="b"/>
          <a:lstStyle>
            <a:lvl1pPr algn="l">
              <a:defRPr sz="2000" b="1">
                <a:latin typeface="+mn-lt"/>
              </a:defRPr>
            </a:lvl1pPr>
          </a:lstStyle>
          <a:p>
            <a:r>
              <a:rPr lang="en-US"/>
              <a:t>Click to edit Master title style</a:t>
            </a:r>
          </a:p>
        </p:txBody>
      </p:sp>
      <p:sp>
        <p:nvSpPr>
          <p:cNvPr id="3" name="Picture Placeholder 2"/>
          <p:cNvSpPr>
            <a:spLocks noGrp="1"/>
          </p:cNvSpPr>
          <p:nvPr>
            <p:ph type="pic" idx="1"/>
          </p:nvPr>
        </p:nvSpPr>
        <p:spPr>
          <a:xfrm>
            <a:off x="1410134" y="464207"/>
            <a:ext cx="7260896" cy="464206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410134" y="5621722"/>
            <a:ext cx="7260896" cy="734628"/>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3D11D5A-C20C-43AB-8399-6E06427227ED}" type="slidenum">
              <a:rPr lang="en-US" altLang="en-US"/>
              <a:pPr>
                <a:defRPr/>
              </a:pPr>
              <a:t>‹#›</a:t>
            </a:fld>
            <a:endParaRPr lang="en-US" altLang="en-US"/>
          </a:p>
        </p:txBody>
      </p:sp>
    </p:spTree>
    <p:extLst>
      <p:ext uri="{BB962C8B-B14F-4D97-AF65-F5344CB8AC3E}">
        <p14:creationId xmlns:p14="http://schemas.microsoft.com/office/powerpoint/2010/main" val="706130389"/>
      </p:ext>
    </p:extLst>
  </p:cSld>
  <p:clrMapOvr>
    <a:masterClrMapping/>
  </p:clrMapOvr>
  <p:transition spd="med">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68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2487613"/>
            <a:ext cx="8229600"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5A8401-86B9-4630-8C31-00799BD098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98" r:id="rId1"/>
    <p:sldLayoutId id="2147483992" r:id="rId2"/>
    <p:sldLayoutId id="2147483999" r:id="rId3"/>
    <p:sldLayoutId id="2147483993" r:id="rId4"/>
    <p:sldLayoutId id="2147483994" r:id="rId5"/>
    <p:sldLayoutId id="2147484000" r:id="rId6"/>
    <p:sldLayoutId id="2147483995" r:id="rId7"/>
    <p:sldLayoutId id="2147483996" r:id="rId8"/>
    <p:sldLayoutId id="2147484001" r:id="rId9"/>
    <p:sldLayoutId id="2147483997" r:id="rId10"/>
  </p:sldLayoutIdLst>
  <p:transition spd="med">
    <p:cover dir="rd"/>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ada.gov/ada_intro.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psy.fsu.edu/community/clinic" TargetMode="External"/><Relationship Id="rId2" Type="http://schemas.openxmlformats.org/officeDocument/2006/relationships/hyperlink" Target="mailto:Coe-alec@fsu.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healthcenter.fsu.edu/" TargetMode="External"/><Relationship Id="rId2" Type="http://schemas.openxmlformats.org/officeDocument/2006/relationships/hyperlink" Target="http://counseling.fsu.edu/" TargetMode="External"/><Relationship Id="rId1" Type="http://schemas.openxmlformats.org/officeDocument/2006/relationships/slideLayout" Target="../slideLayouts/slideLayout2.xml"/><Relationship Id="rId4" Type="http://schemas.openxmlformats.org/officeDocument/2006/relationships/hyperlink" Target="http://ace.fsu.edu/tutor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sdrc@fsu.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da.gov/ada_intro.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838200" y="1752600"/>
            <a:ext cx="8305800" cy="3810000"/>
          </a:xfrm>
        </p:spPr>
        <p:txBody>
          <a:bodyPr rtlCol="0">
            <a:normAutofit fontScale="90000"/>
          </a:bodyPr>
          <a:lstStyle/>
          <a:p>
            <a:pPr eaLnBrk="1" fontAlgn="auto" hangingPunct="1">
              <a:spcAft>
                <a:spcPts val="0"/>
              </a:spcAft>
              <a:defRPr/>
            </a:pPr>
            <a:r>
              <a:rPr lang="en-US" altLang="en-US" sz="4800" b="1">
                <a:ea typeface="ＭＳ Ｐゴシック" panose="020B0600070205080204" pitchFamily="34" charset="-128"/>
              </a:rPr>
              <a:t>Providing Academic Accommodations to Students: It’</a:t>
            </a:r>
            <a:r>
              <a:rPr lang="en-US" altLang="ja-JP" sz="4800" b="1"/>
              <a:t>s more than letters</a:t>
            </a:r>
            <a:r>
              <a:rPr lang="en-US" altLang="ja-JP" sz="1100" b="1">
                <a:solidFill>
                  <a:schemeClr val="accent2"/>
                </a:solidFill>
              </a:rPr>
              <a:t/>
            </a:r>
            <a:br>
              <a:rPr lang="en-US" altLang="ja-JP" sz="1100" b="1">
                <a:solidFill>
                  <a:schemeClr val="accent2"/>
                </a:solidFill>
              </a:rPr>
            </a:br>
            <a:r>
              <a:rPr lang="en-US" altLang="ja-JP" sz="1100" b="1">
                <a:solidFill>
                  <a:schemeClr val="accent2"/>
                </a:solidFill>
              </a:rPr>
              <a:t/>
            </a:r>
            <a:br>
              <a:rPr lang="en-US" altLang="ja-JP" sz="1100" b="1">
                <a:solidFill>
                  <a:schemeClr val="accent2"/>
                </a:solidFill>
              </a:rPr>
            </a:br>
            <a:r>
              <a:rPr lang="en-US" altLang="ja-JP" sz="1100" b="1">
                <a:solidFill>
                  <a:schemeClr val="accent2"/>
                </a:solidFill>
              </a:rPr>
              <a:t/>
            </a:r>
            <a:br>
              <a:rPr lang="en-US" altLang="ja-JP" sz="1100" b="1">
                <a:solidFill>
                  <a:schemeClr val="accent2"/>
                </a:solidFill>
              </a:rPr>
            </a:br>
            <a:r>
              <a:rPr lang="en-US" altLang="ja-JP" sz="1600" b="1">
                <a:solidFill>
                  <a:schemeClr val="accent2"/>
                </a:solidFill>
              </a:rPr>
              <a:t>Shelley Ducatt, Ph.D., P.A.</a:t>
            </a:r>
            <a:br>
              <a:rPr lang="en-US" altLang="ja-JP" sz="1600" b="1">
                <a:solidFill>
                  <a:schemeClr val="accent2"/>
                </a:solidFill>
              </a:rPr>
            </a:br>
            <a:r>
              <a:rPr lang="en-US" altLang="ja-JP" sz="1600" b="1">
                <a:solidFill>
                  <a:schemeClr val="accent2"/>
                </a:solidFill>
              </a:rPr>
              <a:t>Associate Dean &amp; Director, Student Disability Resource Center</a:t>
            </a:r>
            <a:br>
              <a:rPr lang="en-US" altLang="ja-JP" sz="1600" b="1">
                <a:solidFill>
                  <a:schemeClr val="accent2"/>
                </a:solidFill>
              </a:rPr>
            </a:br>
            <a:r>
              <a:rPr lang="en-US" altLang="ja-JP" sz="1600" b="1">
                <a:solidFill>
                  <a:schemeClr val="accent2"/>
                </a:solidFill>
              </a:rPr>
              <a:t>Florida State University</a:t>
            </a:r>
            <a:br>
              <a:rPr lang="en-US" altLang="ja-JP" sz="1600" b="1">
                <a:solidFill>
                  <a:schemeClr val="accent2"/>
                </a:solidFill>
              </a:rPr>
            </a:br>
            <a:r>
              <a:rPr lang="en-US" altLang="ja-JP" sz="1600" b="1">
                <a:solidFill>
                  <a:schemeClr val="accent2"/>
                </a:solidFill>
              </a:rPr>
              <a:t/>
            </a:r>
            <a:br>
              <a:rPr lang="en-US" altLang="ja-JP" sz="1600" b="1">
                <a:solidFill>
                  <a:schemeClr val="accent2"/>
                </a:solidFill>
              </a:rPr>
            </a:br>
            <a:r>
              <a:rPr lang="en-US" altLang="ja-JP" sz="1600" b="1">
                <a:solidFill>
                  <a:schemeClr val="accent2"/>
                </a:solidFill>
              </a:rPr>
              <a:t>Jennifer Mitchell</a:t>
            </a:r>
            <a:br>
              <a:rPr lang="en-US" altLang="ja-JP" sz="1600" b="1">
                <a:solidFill>
                  <a:schemeClr val="accent2"/>
                </a:solidFill>
              </a:rPr>
            </a:br>
            <a:r>
              <a:rPr lang="en-US" altLang="ja-JP" sz="1600" b="1">
                <a:solidFill>
                  <a:schemeClr val="accent2"/>
                </a:solidFill>
              </a:rPr>
              <a:t>Assistant Director, Student Disability Resource Center</a:t>
            </a:r>
            <a:br>
              <a:rPr lang="en-US" altLang="ja-JP" sz="1600" b="1">
                <a:solidFill>
                  <a:schemeClr val="accent2"/>
                </a:solidFill>
              </a:rPr>
            </a:br>
            <a:r>
              <a:rPr lang="en-US" altLang="ja-JP" sz="1600" b="1">
                <a:solidFill>
                  <a:schemeClr val="accent2"/>
                </a:solidFill>
              </a:rPr>
              <a:t>Florida State University</a:t>
            </a:r>
            <a:r>
              <a:rPr lang="en-US" altLang="ja-JP" sz="1900">
                <a:solidFill>
                  <a:schemeClr val="accent2"/>
                </a:solidFill>
              </a:rPr>
              <a:t/>
            </a:r>
            <a:br>
              <a:rPr lang="en-US" altLang="ja-JP" sz="1900">
                <a:solidFill>
                  <a:schemeClr val="accent2"/>
                </a:solidFill>
              </a:rPr>
            </a:br>
            <a:endParaRPr lang="en-US" altLang="en-US" sz="1900">
              <a:solidFill>
                <a:schemeClr val="accent2"/>
              </a:solidFill>
              <a:ea typeface="ＭＳ Ｐゴシック" panose="020B0600070205080204" pitchFamily="34" charset="-128"/>
            </a:endParaRPr>
          </a:p>
        </p:txBody>
      </p:sp>
    </p:spTree>
  </p:cSld>
  <p:clrMapOvr>
    <a:masterClrMapping/>
  </p:clrMapOvr>
  <p:transition spd="med">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So What’s the Bottom Line?</a:t>
            </a:r>
          </a:p>
        </p:txBody>
      </p:sp>
      <p:sp>
        <p:nvSpPr>
          <p:cNvPr id="9219" name="Content Placeholder 2"/>
          <p:cNvSpPr>
            <a:spLocks noGrp="1"/>
          </p:cNvSpPr>
          <p:nvPr>
            <p:ph idx="1"/>
          </p:nvPr>
        </p:nvSpPr>
        <p:spPr>
          <a:xfrm>
            <a:off x="457200" y="2347913"/>
            <a:ext cx="8229600" cy="3698875"/>
          </a:xfrm>
        </p:spPr>
        <p:txBody>
          <a:bodyPr rtlCol="0">
            <a:normAutofit fontScale="92500" lnSpcReduction="10000"/>
          </a:bodyPr>
          <a:lstStyle/>
          <a:p>
            <a:pPr marL="0" indent="0" algn="ctr" eaLnBrk="1" fontAlgn="auto" hangingPunct="1">
              <a:spcAft>
                <a:spcPts val="0"/>
              </a:spcAft>
              <a:buFont typeface="Arial" charset="0"/>
              <a:buNone/>
              <a:defRPr/>
            </a:pPr>
            <a:r>
              <a:rPr lang="en-US" altLang="en-US" sz="3600">
                <a:ea typeface="ＭＳ Ｐゴシック" pitchFamily="34" charset="-128"/>
              </a:rPr>
              <a:t>“The ADA is an ‘equal opportunity’ law for people with disabilities.” </a:t>
            </a:r>
            <a:r>
              <a:rPr lang="en-US" altLang="en-US">
                <a:ea typeface="ＭＳ Ｐゴシック" pitchFamily="34" charset="-128"/>
              </a:rPr>
              <a:t/>
            </a:r>
            <a:br>
              <a:rPr lang="en-US" altLang="en-US">
                <a:ea typeface="ＭＳ Ｐゴシック" pitchFamily="34" charset="-128"/>
              </a:rPr>
            </a:br>
            <a:r>
              <a:rPr lang="en-US" altLang="en-US">
                <a:ea typeface="ＭＳ Ｐゴシック" pitchFamily="34" charset="-128"/>
              </a:rPr>
              <a:t>(</a:t>
            </a:r>
            <a:r>
              <a:rPr lang="en-US" altLang="en-US" sz="2400">
                <a:solidFill>
                  <a:srgbClr val="C00000"/>
                </a:solidFill>
                <a:ea typeface="ＭＳ Ｐゴシック" pitchFamily="34" charset="-128"/>
                <a:hlinkClick r:id="rId2"/>
              </a:rPr>
              <a:t>http://www.ada.gov/ada_intro.htm</a:t>
            </a:r>
            <a:r>
              <a:rPr lang="en-US" altLang="en-US" sz="2400">
                <a:ea typeface="ＭＳ Ｐゴシック" pitchFamily="34" charset="-128"/>
              </a:rPr>
              <a:t>, Nov. 4, 2013</a:t>
            </a:r>
            <a:r>
              <a:rPr lang="en-US" altLang="en-US">
                <a:ea typeface="ＭＳ Ｐゴシック" pitchFamily="34" charset="-128"/>
              </a:rPr>
              <a:t>)</a:t>
            </a:r>
          </a:p>
          <a:p>
            <a:pPr marL="0" indent="0" algn="ctr" eaLnBrk="1" fontAlgn="auto" hangingPunct="1">
              <a:spcAft>
                <a:spcPts val="0"/>
              </a:spcAft>
              <a:buFont typeface="Arial" charset="0"/>
              <a:buNone/>
              <a:defRPr/>
            </a:pPr>
            <a:endParaRPr lang="en-US" altLang="en-US">
              <a:ea typeface="ＭＳ Ｐゴシック" pitchFamily="34" charset="-128"/>
            </a:endParaRPr>
          </a:p>
          <a:p>
            <a:pPr marL="0" indent="0" algn="ctr" eaLnBrk="1" fontAlgn="auto" hangingPunct="1">
              <a:spcAft>
                <a:spcPts val="0"/>
              </a:spcAft>
              <a:buFont typeface="Arial" charset="0"/>
              <a:buNone/>
              <a:defRPr/>
            </a:pPr>
            <a:r>
              <a:rPr lang="en-US" altLang="en-US" sz="2000">
                <a:ea typeface="ＭＳ Ｐゴシック" pitchFamily="34" charset="-128"/>
              </a:rPr>
              <a:t>The law does NOT require special treatment of students with disabilities, but does require that students be given the opportunity for equal participation in the University's programs. This is done by providing to eligible and qualified students appropriate academic adjustments and auxiliary aids necessary to facilitate the students’ fullest possible participation in the University’s academic programs. </a:t>
            </a:r>
          </a:p>
          <a:p>
            <a:pPr eaLnBrk="1" fontAlgn="auto" hangingPunct="1">
              <a:spcAft>
                <a:spcPts val="0"/>
              </a:spcAft>
              <a:buFont typeface="Arial"/>
              <a:buChar char="•"/>
              <a:defRPr/>
            </a:pPr>
            <a:endParaRPr lang="en-US" altLang="en-US">
              <a:ea typeface="ＭＳ Ｐゴシック" pitchFamily="34" charset="-128"/>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165225"/>
            <a:ext cx="8229600" cy="971550"/>
          </a:xfrm>
        </p:spPr>
        <p:txBody>
          <a:bodyPr/>
          <a:lstStyle/>
          <a:p>
            <a:pPr eaLnBrk="1" hangingPunct="1"/>
            <a:r>
              <a:rPr lang="en-US" altLang="en-US" sz="3400">
                <a:latin typeface="Times New Roman" panose="02020603050405020304" pitchFamily="18" charset="0"/>
                <a:cs typeface="Times New Roman" panose="02020603050405020304" pitchFamily="18" charset="0"/>
              </a:rPr>
              <a:t>Responsibility of the Institution</a:t>
            </a:r>
          </a:p>
        </p:txBody>
      </p:sp>
      <p:sp>
        <p:nvSpPr>
          <p:cNvPr id="210947" name="Rectangle 3"/>
          <p:cNvSpPr>
            <a:spLocks noGrp="1" noChangeArrowheads="1"/>
          </p:cNvSpPr>
          <p:nvPr>
            <p:ph idx="1"/>
          </p:nvPr>
        </p:nvSpPr>
        <p:spPr>
          <a:xfrm>
            <a:off x="279400" y="2136775"/>
            <a:ext cx="8694738" cy="3910013"/>
          </a:xfrm>
        </p:spPr>
        <p:txBody>
          <a:bodyPr rtlCol="0">
            <a:normAutofit fontScale="92500" lnSpcReduction="10000"/>
          </a:bodyPr>
          <a:lstStyle/>
          <a:p>
            <a:pPr eaLnBrk="1" fontAlgn="auto" hangingPunct="1">
              <a:lnSpc>
                <a:spcPct val="80000"/>
              </a:lnSpc>
              <a:spcAft>
                <a:spcPts val="0"/>
              </a:spcAft>
              <a:buFont typeface="Arial"/>
              <a:buChar char="•"/>
              <a:defRPr/>
            </a:pPr>
            <a:endParaRPr lang="en-US" altLang="en-US" sz="2000"/>
          </a:p>
          <a:p>
            <a:pPr eaLnBrk="1" fontAlgn="auto" hangingPunct="1">
              <a:lnSpc>
                <a:spcPct val="80000"/>
              </a:lnSpc>
              <a:spcAft>
                <a:spcPts val="0"/>
              </a:spcAft>
              <a:buFont typeface="Arial"/>
              <a:buChar char="•"/>
              <a:defRPr/>
            </a:pPr>
            <a:r>
              <a:rPr lang="en-US" altLang="en-US" sz="2000"/>
              <a:t>Ensure access to programs, services, and physical spaces (University wide)</a:t>
            </a:r>
          </a:p>
          <a:p>
            <a:pPr eaLnBrk="1" fontAlgn="auto" hangingPunct="1">
              <a:lnSpc>
                <a:spcPct val="80000"/>
              </a:lnSpc>
              <a:spcAft>
                <a:spcPts val="0"/>
              </a:spcAft>
              <a:buFont typeface="Arial"/>
              <a:buChar char="•"/>
              <a:defRPr/>
            </a:pPr>
            <a:endParaRPr lang="en-US" altLang="en-US" sz="2000"/>
          </a:p>
          <a:p>
            <a:pPr eaLnBrk="1" fontAlgn="auto" hangingPunct="1">
              <a:lnSpc>
                <a:spcPct val="80000"/>
              </a:lnSpc>
              <a:spcAft>
                <a:spcPts val="0"/>
              </a:spcAft>
              <a:buFont typeface="Arial"/>
              <a:buChar char="•"/>
              <a:defRPr/>
            </a:pPr>
            <a:r>
              <a:rPr lang="en-US" altLang="en-US" sz="2000"/>
              <a:t>Provide reasonable, adequate and required services (University wide)</a:t>
            </a:r>
          </a:p>
          <a:p>
            <a:pPr eaLnBrk="1" fontAlgn="auto" hangingPunct="1">
              <a:lnSpc>
                <a:spcPct val="80000"/>
              </a:lnSpc>
              <a:spcAft>
                <a:spcPts val="0"/>
              </a:spcAft>
              <a:buFont typeface="Arial"/>
              <a:buChar char="•"/>
              <a:defRPr/>
            </a:pPr>
            <a:endParaRPr lang="en-US" altLang="en-US" sz="2000"/>
          </a:p>
          <a:p>
            <a:pPr eaLnBrk="1" fontAlgn="auto" hangingPunct="1">
              <a:lnSpc>
                <a:spcPct val="80000"/>
              </a:lnSpc>
              <a:spcAft>
                <a:spcPts val="0"/>
              </a:spcAft>
              <a:buFont typeface="Arial"/>
              <a:buChar char="•"/>
              <a:defRPr/>
            </a:pPr>
            <a:r>
              <a:rPr lang="en-US" altLang="en-US" sz="2000"/>
              <a:t>Establish documentation guidelines (SDRC)</a:t>
            </a:r>
          </a:p>
          <a:p>
            <a:pPr eaLnBrk="1" fontAlgn="auto" hangingPunct="1">
              <a:lnSpc>
                <a:spcPct val="80000"/>
              </a:lnSpc>
              <a:spcAft>
                <a:spcPts val="0"/>
              </a:spcAft>
              <a:buFont typeface="Arial"/>
              <a:buChar char="•"/>
              <a:defRPr/>
            </a:pPr>
            <a:endParaRPr lang="en-US" altLang="en-US" sz="2000"/>
          </a:p>
          <a:p>
            <a:pPr eaLnBrk="1" fontAlgn="auto" hangingPunct="1">
              <a:lnSpc>
                <a:spcPct val="80000"/>
              </a:lnSpc>
              <a:spcAft>
                <a:spcPts val="0"/>
              </a:spcAft>
              <a:buFont typeface="Arial"/>
              <a:buChar char="•"/>
              <a:defRPr/>
            </a:pPr>
            <a:r>
              <a:rPr lang="en-US" altLang="en-US" sz="2000"/>
              <a:t>Coordinate services (Collaboration across the University)</a:t>
            </a:r>
          </a:p>
          <a:p>
            <a:pPr eaLnBrk="1" fontAlgn="auto" hangingPunct="1">
              <a:lnSpc>
                <a:spcPct val="80000"/>
              </a:lnSpc>
              <a:spcAft>
                <a:spcPts val="0"/>
              </a:spcAft>
              <a:buFont typeface="Arial"/>
              <a:buChar char="•"/>
              <a:defRPr/>
            </a:pPr>
            <a:endParaRPr lang="en-US" altLang="en-US" sz="2000"/>
          </a:p>
          <a:p>
            <a:pPr eaLnBrk="1" fontAlgn="auto" hangingPunct="1">
              <a:lnSpc>
                <a:spcPct val="80000"/>
              </a:lnSpc>
              <a:spcAft>
                <a:spcPts val="0"/>
              </a:spcAft>
              <a:buFont typeface="Arial"/>
              <a:buChar char="•"/>
              <a:defRPr/>
            </a:pPr>
            <a:r>
              <a:rPr lang="en-US" altLang="en-US" sz="2000"/>
              <a:t>Maintain confidentiality (University wide)</a:t>
            </a:r>
          </a:p>
          <a:p>
            <a:pPr eaLnBrk="1" fontAlgn="auto" hangingPunct="1">
              <a:lnSpc>
                <a:spcPct val="80000"/>
              </a:lnSpc>
              <a:spcAft>
                <a:spcPts val="0"/>
              </a:spcAft>
              <a:buFont typeface="Arial"/>
              <a:buChar char="•"/>
              <a:defRPr/>
            </a:pPr>
            <a:endParaRPr lang="en-US" altLang="en-US" sz="2000"/>
          </a:p>
          <a:p>
            <a:pPr eaLnBrk="1" fontAlgn="auto" hangingPunct="1">
              <a:lnSpc>
                <a:spcPct val="80000"/>
              </a:lnSpc>
              <a:spcAft>
                <a:spcPts val="0"/>
              </a:spcAft>
              <a:buFont typeface="Arial"/>
              <a:buChar char="•"/>
              <a:defRPr/>
            </a:pPr>
            <a:r>
              <a:rPr lang="en-US" altLang="en-US" sz="2000"/>
              <a:t>Establish and communicate procedures to request services (Collaboration between SDRC, faculty and all academic departments and resource offices)</a:t>
            </a:r>
          </a:p>
          <a:p>
            <a:pPr eaLnBrk="1" fontAlgn="auto" hangingPunct="1">
              <a:lnSpc>
                <a:spcPct val="80000"/>
              </a:lnSpc>
              <a:spcAft>
                <a:spcPts val="0"/>
              </a:spcAft>
              <a:buFont typeface="Arial"/>
              <a:buChar char="•"/>
              <a:defRPr/>
            </a:pPr>
            <a:endParaRPr lang="en-US" altLang="en-US" sz="2000"/>
          </a:p>
          <a:p>
            <a:pPr eaLnBrk="1" fontAlgn="auto" hangingPunct="1">
              <a:lnSpc>
                <a:spcPct val="80000"/>
              </a:lnSpc>
              <a:spcAft>
                <a:spcPts val="0"/>
              </a:spcAft>
              <a:buFont typeface="Arial"/>
              <a:buChar char="•"/>
              <a:defRPr/>
            </a:pPr>
            <a:r>
              <a:rPr lang="en-US" altLang="en-US" sz="2000"/>
              <a:t>Educate students, faculty and staff (Collaboration between SDRC and HR)</a:t>
            </a:r>
          </a:p>
          <a:p>
            <a:pPr eaLnBrk="1" fontAlgn="auto" hangingPunct="1">
              <a:lnSpc>
                <a:spcPct val="80000"/>
              </a:lnSpc>
              <a:spcAft>
                <a:spcPts val="0"/>
              </a:spcAft>
              <a:buFont typeface="Wingdings" panose="05000000000000000000" pitchFamily="2" charset="2"/>
              <a:buNone/>
              <a:defRPr/>
            </a:pPr>
            <a:endParaRPr lang="en-US" altLang="en-US" sz="200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stock photo image of four students sitting in a classroom, studying." title="students stud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2136775"/>
            <a:ext cx="2438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Rectangle 3"/>
          <p:cNvSpPr>
            <a:spLocks noGrp="1" noChangeArrowheads="1"/>
          </p:cNvSpPr>
          <p:nvPr>
            <p:ph idx="1"/>
          </p:nvPr>
        </p:nvSpPr>
        <p:spPr>
          <a:xfrm>
            <a:off x="457200" y="1758950"/>
            <a:ext cx="4689475" cy="4729163"/>
          </a:xfrm>
        </p:spPr>
        <p:txBody>
          <a:bodyPr rtlCol="0">
            <a:normAutofit fontScale="92500" lnSpcReduction="10000"/>
          </a:bodyPr>
          <a:lstStyle/>
          <a:p>
            <a:pPr eaLnBrk="1" fontAlgn="auto" hangingPunct="1">
              <a:lnSpc>
                <a:spcPct val="80000"/>
              </a:lnSpc>
              <a:spcAft>
                <a:spcPts val="0"/>
              </a:spcAft>
              <a:buFont typeface="Arial"/>
              <a:buChar char="•"/>
              <a:defRPr/>
            </a:pPr>
            <a:r>
              <a:rPr lang="en-US" altLang="en-US" sz="2000" err="1"/>
              <a:t>Self identify</a:t>
            </a:r>
            <a:r>
              <a:rPr lang="en-US" altLang="en-US" sz="2000"/>
              <a:t> and disclose to the SDRC</a:t>
            </a:r>
          </a:p>
          <a:p>
            <a:pPr eaLnBrk="1" fontAlgn="auto" hangingPunct="1">
              <a:lnSpc>
                <a:spcPct val="80000"/>
              </a:lnSpc>
              <a:spcAft>
                <a:spcPts val="0"/>
              </a:spcAft>
              <a:buFont typeface="Wingdings" panose="05000000000000000000" pitchFamily="2" charset="2"/>
              <a:buNone/>
              <a:defRPr/>
            </a:pPr>
            <a:endParaRPr lang="en-US" altLang="en-US" sz="2000"/>
          </a:p>
          <a:p>
            <a:pPr eaLnBrk="1" fontAlgn="auto" hangingPunct="1">
              <a:lnSpc>
                <a:spcPct val="80000"/>
              </a:lnSpc>
              <a:spcAft>
                <a:spcPts val="0"/>
              </a:spcAft>
              <a:buFont typeface="Arial"/>
              <a:buChar char="•"/>
              <a:defRPr/>
            </a:pPr>
            <a:r>
              <a:rPr lang="en-US" altLang="en-US" sz="2000"/>
              <a:t>Provide complete and up-to-date documentation to the SDRC</a:t>
            </a:r>
          </a:p>
          <a:p>
            <a:pPr eaLnBrk="1" fontAlgn="auto" hangingPunct="1">
              <a:lnSpc>
                <a:spcPct val="80000"/>
              </a:lnSpc>
              <a:spcAft>
                <a:spcPts val="0"/>
              </a:spcAft>
              <a:buFont typeface="Wingdings" panose="05000000000000000000" pitchFamily="2" charset="2"/>
              <a:buNone/>
              <a:defRPr/>
            </a:pPr>
            <a:endParaRPr lang="en-US" altLang="en-US" sz="2000"/>
          </a:p>
          <a:p>
            <a:pPr eaLnBrk="1" fontAlgn="auto" hangingPunct="1">
              <a:lnSpc>
                <a:spcPct val="80000"/>
              </a:lnSpc>
              <a:spcAft>
                <a:spcPts val="0"/>
              </a:spcAft>
              <a:buFont typeface="Arial"/>
              <a:buChar char="•"/>
              <a:defRPr/>
            </a:pPr>
            <a:r>
              <a:rPr lang="en-US" altLang="en-US" sz="2000"/>
              <a:t>Request services as needed for both in class and out of class activities and events</a:t>
            </a:r>
          </a:p>
          <a:p>
            <a:pPr eaLnBrk="1" fontAlgn="auto" hangingPunct="1">
              <a:lnSpc>
                <a:spcPct val="80000"/>
              </a:lnSpc>
              <a:spcAft>
                <a:spcPts val="0"/>
              </a:spcAft>
              <a:buFont typeface="Wingdings" panose="05000000000000000000" pitchFamily="2" charset="2"/>
              <a:buNone/>
              <a:defRPr/>
            </a:pPr>
            <a:endParaRPr lang="en-US" altLang="en-US" sz="2000"/>
          </a:p>
          <a:p>
            <a:pPr eaLnBrk="1" fontAlgn="auto" hangingPunct="1">
              <a:lnSpc>
                <a:spcPct val="80000"/>
              </a:lnSpc>
              <a:spcAft>
                <a:spcPts val="0"/>
              </a:spcAft>
              <a:buFont typeface="Arial"/>
              <a:buChar char="•"/>
              <a:defRPr/>
            </a:pPr>
            <a:r>
              <a:rPr lang="en-US" altLang="en-US" sz="2000"/>
              <a:t>Participate in the process of determining, implementing, and facilitating reasonable accommodations</a:t>
            </a:r>
          </a:p>
          <a:p>
            <a:pPr eaLnBrk="1" fontAlgn="auto" hangingPunct="1">
              <a:lnSpc>
                <a:spcPct val="80000"/>
              </a:lnSpc>
              <a:spcAft>
                <a:spcPts val="0"/>
              </a:spcAft>
              <a:buFont typeface="Wingdings" panose="05000000000000000000" pitchFamily="2" charset="2"/>
              <a:buNone/>
              <a:defRPr/>
            </a:pPr>
            <a:endParaRPr lang="en-US" altLang="en-US" sz="2000"/>
          </a:p>
          <a:p>
            <a:pPr eaLnBrk="1" fontAlgn="auto" hangingPunct="1">
              <a:lnSpc>
                <a:spcPct val="80000"/>
              </a:lnSpc>
              <a:spcAft>
                <a:spcPts val="0"/>
              </a:spcAft>
              <a:buFont typeface="Arial"/>
              <a:buChar char="•"/>
              <a:defRPr/>
            </a:pPr>
            <a:r>
              <a:rPr lang="en-US" altLang="en-US" sz="2000"/>
              <a:t>Abide by student conduct code set by the university and course requirements</a:t>
            </a:r>
          </a:p>
          <a:p>
            <a:pPr eaLnBrk="1" fontAlgn="auto" hangingPunct="1">
              <a:lnSpc>
                <a:spcPct val="80000"/>
              </a:lnSpc>
              <a:spcAft>
                <a:spcPts val="0"/>
              </a:spcAft>
              <a:buFont typeface="Wingdings" panose="05000000000000000000" pitchFamily="2" charset="2"/>
              <a:buNone/>
              <a:defRPr/>
            </a:pPr>
            <a:endParaRPr lang="en-US" altLang="en-US" sz="2000"/>
          </a:p>
          <a:p>
            <a:pPr eaLnBrk="1" fontAlgn="auto" hangingPunct="1">
              <a:lnSpc>
                <a:spcPct val="80000"/>
              </a:lnSpc>
              <a:spcAft>
                <a:spcPts val="0"/>
              </a:spcAft>
              <a:buFont typeface="Arial"/>
              <a:buChar char="•"/>
              <a:defRPr/>
            </a:pPr>
            <a:r>
              <a:rPr lang="en-US" altLang="en-US" sz="2000"/>
              <a:t>Maintain academic standards set by college</a:t>
            </a:r>
          </a:p>
        </p:txBody>
      </p:sp>
      <p:sp>
        <p:nvSpPr>
          <p:cNvPr id="3" name="Title 2"/>
          <p:cNvSpPr>
            <a:spLocks noGrp="1"/>
          </p:cNvSpPr>
          <p:nvPr>
            <p:ph type="title"/>
          </p:nvPr>
        </p:nvSpPr>
        <p:spPr>
          <a:xfrm>
            <a:off x="457200" y="786745"/>
            <a:ext cx="8229600" cy="972205"/>
          </a:xfrm>
        </p:spPr>
        <p:txBody>
          <a:bodyPr/>
          <a:lstStyle/>
          <a:p>
            <a:r>
              <a:rPr lang="en-US" altLang="en-US" dirty="0"/>
              <a:t>Responsibility of the </a:t>
            </a:r>
            <a:r>
              <a:rPr lang="en-US" altLang="en-US" dirty="0" smtClean="0"/>
              <a:t>Student</a:t>
            </a:r>
            <a:endParaRPr 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cs typeface="Times New Roman" panose="02020603050405020304" pitchFamily="18" charset="0"/>
              </a:rPr>
              <a:t>Responsibility of the Faculty</a:t>
            </a:r>
          </a:p>
        </p:txBody>
      </p:sp>
      <p:sp>
        <p:nvSpPr>
          <p:cNvPr id="3" name="Content Placeholder 2"/>
          <p:cNvSpPr>
            <a:spLocks noGrp="1"/>
          </p:cNvSpPr>
          <p:nvPr>
            <p:ph idx="1"/>
          </p:nvPr>
        </p:nvSpPr>
        <p:spPr>
          <a:xfrm>
            <a:off x="457200" y="2347913"/>
            <a:ext cx="8229600" cy="3976687"/>
          </a:xfrm>
        </p:spPr>
        <p:txBody>
          <a:bodyPr rtlCol="0">
            <a:normAutofit fontScale="70000" lnSpcReduction="20000"/>
          </a:bodyPr>
          <a:lstStyle/>
          <a:p>
            <a:pPr eaLnBrk="1" fontAlgn="auto" hangingPunct="1">
              <a:spcAft>
                <a:spcPts val="0"/>
              </a:spcAft>
              <a:buFont typeface="Arial"/>
              <a:buChar char="•"/>
              <a:defRPr/>
            </a:pPr>
            <a:r>
              <a:rPr lang="en-US"/>
              <a:t>Inform students of service/programs: mandatory syllabus statement and verbal reinforcement in class</a:t>
            </a:r>
          </a:p>
          <a:p>
            <a:pPr eaLnBrk="1" fontAlgn="auto" hangingPunct="1">
              <a:spcAft>
                <a:spcPts val="0"/>
              </a:spcAft>
              <a:buFont typeface="Arial"/>
              <a:buChar char="•"/>
              <a:defRPr/>
            </a:pPr>
            <a:r>
              <a:rPr lang="en-US"/>
              <a:t>Collaborate for consideration of course components (essential elements) and student’s functional limitations</a:t>
            </a:r>
          </a:p>
          <a:p>
            <a:pPr eaLnBrk="1" fontAlgn="auto" hangingPunct="1">
              <a:spcAft>
                <a:spcPts val="0"/>
              </a:spcAft>
              <a:buFont typeface="Arial"/>
              <a:buChar char="•"/>
              <a:defRPr/>
            </a:pPr>
            <a:r>
              <a:rPr lang="en-US"/>
              <a:t>Make textbook/syllabus available early</a:t>
            </a:r>
          </a:p>
          <a:p>
            <a:pPr eaLnBrk="1" fontAlgn="auto" hangingPunct="1">
              <a:spcAft>
                <a:spcPts val="0"/>
              </a:spcAft>
              <a:buFont typeface="Arial"/>
              <a:buChar char="•"/>
              <a:defRPr/>
            </a:pPr>
            <a:r>
              <a:rPr lang="en-US"/>
              <a:t>Provide appropriate accommodations as stated in each student’s accommodation letter</a:t>
            </a:r>
          </a:p>
          <a:p>
            <a:pPr eaLnBrk="1" fontAlgn="auto" hangingPunct="1">
              <a:spcAft>
                <a:spcPts val="0"/>
              </a:spcAft>
              <a:buFont typeface="Arial"/>
              <a:buChar char="•"/>
              <a:defRPr/>
            </a:pPr>
            <a:r>
              <a:rPr lang="en-US"/>
              <a:t>Ensure accessibility in the classroom and all offices</a:t>
            </a:r>
          </a:p>
          <a:p>
            <a:pPr eaLnBrk="1" fontAlgn="auto" hangingPunct="1">
              <a:spcAft>
                <a:spcPts val="0"/>
              </a:spcAft>
              <a:buFont typeface="Arial"/>
              <a:buChar char="•"/>
              <a:defRPr/>
            </a:pPr>
            <a:r>
              <a:rPr lang="en-US"/>
              <a:t>Make appropriate referrals</a:t>
            </a:r>
          </a:p>
          <a:p>
            <a:pPr eaLnBrk="1" fontAlgn="auto" hangingPunct="1">
              <a:spcAft>
                <a:spcPts val="0"/>
              </a:spcAft>
              <a:buFont typeface="Arial"/>
              <a:buChar char="•"/>
              <a:defRPr/>
            </a:pPr>
            <a:r>
              <a:rPr lang="en-US"/>
              <a:t>Respect the confidentiality of students</a:t>
            </a:r>
          </a:p>
          <a:p>
            <a:pPr eaLnBrk="1" fontAlgn="auto" hangingPunct="1">
              <a:spcAft>
                <a:spcPts val="0"/>
              </a:spcAft>
              <a:buFont typeface="Arial"/>
              <a:buChar char="•"/>
              <a:defRPr/>
            </a:pPr>
            <a:r>
              <a:rPr lang="en-US"/>
              <a:t>Hold students accountable to established academic standards</a:t>
            </a:r>
          </a:p>
        </p:txBody>
      </p:sp>
    </p:spTree>
  </p:cSld>
  <p:clrMapOvr>
    <a:masterClrMapping/>
  </p:clrMapOvr>
  <p:transition spd="med">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457200" y="1165225"/>
            <a:ext cx="8229600" cy="971550"/>
          </a:xfrm>
        </p:spPr>
        <p:txBody>
          <a:bodyPr/>
          <a:lstStyle/>
          <a:p>
            <a:pPr eaLnBrk="1" hangingPunct="1"/>
            <a:r>
              <a:rPr lang="en-US" altLang="en-US" sz="3800">
                <a:latin typeface="Times New Roman" panose="02020603050405020304" pitchFamily="18" charset="0"/>
                <a:ea typeface="ＭＳ Ｐゴシック" panose="020B0600070205080204" pitchFamily="34" charset="-128"/>
                <a:cs typeface="Times New Roman" panose="02020603050405020304" pitchFamily="18" charset="0"/>
              </a:rPr>
              <a:t>What Are Accommodations?</a:t>
            </a:r>
          </a:p>
        </p:txBody>
      </p:sp>
      <p:sp>
        <p:nvSpPr>
          <p:cNvPr id="28675" name="Rectangle 3"/>
          <p:cNvSpPr>
            <a:spLocks noGrp="1" noRot="1" noChangeArrowheads="1"/>
          </p:cNvSpPr>
          <p:nvPr>
            <p:ph idx="1"/>
          </p:nvPr>
        </p:nvSpPr>
        <p:spPr>
          <a:xfrm>
            <a:off x="457200" y="2347913"/>
            <a:ext cx="8229600" cy="3698875"/>
          </a:xfrm>
        </p:spPr>
        <p:txBody>
          <a:bodyPr/>
          <a:lstStyle/>
          <a:p>
            <a:pPr eaLnBrk="1" hangingPunct="1">
              <a:buClr>
                <a:schemeClr val="tx2"/>
              </a:buClr>
              <a:buFont typeface="Wingdings" panose="05000000000000000000" pitchFamily="2" charset="2"/>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Accommodations provide students with disabilities equal access to the same information as non-disabled students</a:t>
            </a: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eaLnBrk="1" hangingPunct="1">
              <a:buClr>
                <a:schemeClr val="tx2"/>
              </a:buClr>
              <a:buFont typeface="Wingdings" panose="05000000000000000000" pitchFamily="2" charset="2"/>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Accommodations provide students with disabilities the time and opportunity to demonstrate equal mastery of material as </a:t>
            </a:r>
            <a:br>
              <a:rPr lang="en-US" altLang="en-US">
                <a:latin typeface="Arial" panose="020B0604020202020204" pitchFamily="34" charset="0"/>
                <a:ea typeface="ＭＳ Ｐゴシック" panose="020B0600070205080204" pitchFamily="34" charset="-128"/>
                <a:cs typeface="Arial" panose="020B0604020202020204" pitchFamily="34" charset="0"/>
              </a:rPr>
            </a:br>
            <a:r>
              <a:rPr lang="en-US" altLang="en-US">
                <a:latin typeface="Arial" panose="020B0604020202020204" pitchFamily="34" charset="0"/>
                <a:ea typeface="ＭＳ Ｐゴシック" panose="020B0600070205080204" pitchFamily="34" charset="-128"/>
                <a:cs typeface="Arial" panose="020B0604020202020204" pitchFamily="34" charset="0"/>
              </a:rPr>
              <a:t>non-disabled students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cs typeface="Times New Roman" panose="02020603050405020304" pitchFamily="18" charset="0"/>
              </a:rPr>
              <a:t>What is an Accommodation Letter?</a:t>
            </a:r>
          </a:p>
        </p:txBody>
      </p:sp>
      <p:sp>
        <p:nvSpPr>
          <p:cNvPr id="29699" name="Rectangle 3"/>
          <p:cNvSpPr>
            <a:spLocks noGrp="1" noRot="1" noChangeArrowheads="1"/>
          </p:cNvSpPr>
          <p:nvPr>
            <p:ph idx="1"/>
          </p:nvPr>
        </p:nvSpPr>
        <p:spPr>
          <a:xfrm>
            <a:off x="457200" y="2347913"/>
            <a:ext cx="8229600" cy="3698875"/>
          </a:xfrm>
        </p:spPr>
        <p:txBody>
          <a:bodyPr/>
          <a:lstStyle/>
          <a:p>
            <a:pPr eaLnBrk="1" hangingPunct="1">
              <a:lnSpc>
                <a:spcPct val="90000"/>
              </a:lnSpc>
            </a:pPr>
            <a:r>
              <a:rPr lang="en-US" altLang="en-US" sz="2400">
                <a:latin typeface="Arial" panose="020B0604020202020204" pitchFamily="34" charset="0"/>
                <a:cs typeface="Arial" panose="020B0604020202020204" pitchFamily="34" charset="0"/>
              </a:rPr>
              <a:t>An accommodation letter is a legally binding document between the Instructor and the student.</a:t>
            </a:r>
          </a:p>
          <a:p>
            <a:pPr eaLnBrk="1" hangingPunct="1">
              <a:lnSpc>
                <a:spcPct val="90000"/>
              </a:lnSpc>
            </a:pPr>
            <a:r>
              <a:rPr lang="en-US" altLang="en-US" sz="2400">
                <a:latin typeface="Arial" panose="020B0604020202020204" pitchFamily="34" charset="0"/>
                <a:cs typeface="Arial" panose="020B0604020202020204" pitchFamily="34" charset="0"/>
              </a:rPr>
              <a:t>The accommodation letter will contain the list of accommodations that may be provided for the student in the classroom.  The student has the right to use all OR some of the student’s approved accommodations in each academic course.</a:t>
            </a:r>
          </a:p>
          <a:p>
            <a:pPr eaLnBrk="1" hangingPunct="1">
              <a:lnSpc>
                <a:spcPct val="90000"/>
              </a:lnSpc>
            </a:pPr>
            <a:r>
              <a:rPr lang="en-US" altLang="en-US" sz="2400">
                <a:latin typeface="Arial" panose="020B0604020202020204" pitchFamily="34" charset="0"/>
                <a:cs typeface="Arial" panose="020B0604020202020204" pitchFamily="34" charset="0"/>
              </a:rPr>
              <a:t>Always contact the Student Disability Resource Center should you have ANY question about how an accommodation should be provided. </a:t>
            </a:r>
          </a:p>
        </p:txBody>
      </p:sp>
    </p:spTree>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6" descr="Image of an SDRC-issued accommodations letter" title="Accommodations Lett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226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cs typeface="Times New Roman" panose="02020603050405020304" pitchFamily="18" charset="0"/>
              </a:rPr>
              <a:t>Sample Accommodations</a:t>
            </a:r>
          </a:p>
        </p:txBody>
      </p:sp>
      <p:sp>
        <p:nvSpPr>
          <p:cNvPr id="3" name="Content Placeholder 2"/>
          <p:cNvSpPr>
            <a:spLocks noGrp="1"/>
          </p:cNvSpPr>
          <p:nvPr>
            <p:ph idx="1"/>
          </p:nvPr>
        </p:nvSpPr>
        <p:spPr>
          <a:xfrm>
            <a:off x="457200" y="2347913"/>
            <a:ext cx="8229600" cy="3698875"/>
          </a:xfrm>
        </p:spPr>
        <p:txBody>
          <a:bodyPr rtlCol="0">
            <a:normAutofit fontScale="70000" lnSpcReduction="20000"/>
          </a:bodyPr>
          <a:lstStyle/>
          <a:p>
            <a:pPr eaLnBrk="1" fontAlgn="auto" hangingPunct="1">
              <a:spcAft>
                <a:spcPts val="0"/>
              </a:spcAft>
              <a:buFont typeface="Arial"/>
              <a:buChar char="•"/>
              <a:defRPr/>
            </a:pPr>
            <a:r>
              <a:rPr lang="en-US"/>
              <a:t>Extended Testing Time</a:t>
            </a:r>
          </a:p>
          <a:p>
            <a:pPr eaLnBrk="1" fontAlgn="auto" hangingPunct="1">
              <a:spcAft>
                <a:spcPts val="0"/>
              </a:spcAft>
              <a:buFont typeface="Arial"/>
              <a:buChar char="•"/>
              <a:defRPr/>
            </a:pPr>
            <a:r>
              <a:rPr lang="en-US"/>
              <a:t>Supplemental Note Taking Assistance</a:t>
            </a:r>
          </a:p>
          <a:p>
            <a:pPr eaLnBrk="1" fontAlgn="auto" hangingPunct="1">
              <a:spcAft>
                <a:spcPts val="0"/>
              </a:spcAft>
              <a:buFont typeface="Arial"/>
              <a:buChar char="•"/>
              <a:defRPr/>
            </a:pPr>
            <a:r>
              <a:rPr lang="en-US"/>
              <a:t>Readers</a:t>
            </a:r>
          </a:p>
          <a:p>
            <a:pPr eaLnBrk="1" fontAlgn="auto" hangingPunct="1">
              <a:spcAft>
                <a:spcPts val="0"/>
              </a:spcAft>
              <a:buFont typeface="Arial"/>
              <a:buChar char="•"/>
              <a:defRPr/>
            </a:pPr>
            <a:r>
              <a:rPr lang="en-US"/>
              <a:t>Scribes</a:t>
            </a:r>
          </a:p>
          <a:p>
            <a:pPr eaLnBrk="1" fontAlgn="auto" hangingPunct="1">
              <a:spcAft>
                <a:spcPts val="0"/>
              </a:spcAft>
              <a:buFont typeface="Arial"/>
              <a:buChar char="•"/>
              <a:defRPr/>
            </a:pPr>
            <a:r>
              <a:rPr lang="en-US"/>
              <a:t>Alternative Text Conversion</a:t>
            </a:r>
          </a:p>
          <a:p>
            <a:pPr eaLnBrk="1" fontAlgn="auto" hangingPunct="1">
              <a:spcAft>
                <a:spcPts val="0"/>
              </a:spcAft>
              <a:buFont typeface="Arial"/>
              <a:buChar char="•"/>
              <a:defRPr/>
            </a:pPr>
            <a:r>
              <a:rPr lang="en-US"/>
              <a:t>Ability to Record Lectures</a:t>
            </a:r>
          </a:p>
          <a:p>
            <a:pPr eaLnBrk="1" fontAlgn="auto" hangingPunct="1">
              <a:spcAft>
                <a:spcPts val="0"/>
              </a:spcAft>
              <a:buFont typeface="Arial"/>
              <a:buChar char="•"/>
              <a:defRPr/>
            </a:pPr>
            <a:r>
              <a:rPr lang="en-US"/>
              <a:t>Sign Language Interpreter</a:t>
            </a:r>
          </a:p>
          <a:p>
            <a:pPr eaLnBrk="1" fontAlgn="auto" hangingPunct="1">
              <a:spcAft>
                <a:spcPts val="0"/>
              </a:spcAft>
              <a:buFont typeface="Arial"/>
              <a:buChar char="•"/>
              <a:defRPr/>
            </a:pPr>
            <a:r>
              <a:rPr lang="en-US"/>
              <a:t>CART Services</a:t>
            </a:r>
          </a:p>
          <a:p>
            <a:pPr eaLnBrk="1" fontAlgn="auto" hangingPunct="1">
              <a:spcAft>
                <a:spcPts val="0"/>
              </a:spcAft>
              <a:buFont typeface="Arial"/>
              <a:buChar char="•"/>
              <a:defRPr/>
            </a:pPr>
            <a:r>
              <a:rPr lang="en-US"/>
              <a:t>Assistive Technology</a:t>
            </a:r>
          </a:p>
          <a:p>
            <a:pPr eaLnBrk="1" fontAlgn="auto" hangingPunct="1">
              <a:spcAft>
                <a:spcPts val="0"/>
              </a:spcAft>
              <a:buFont typeface="Arial"/>
              <a:buChar char="•"/>
              <a:defRPr/>
            </a:pPr>
            <a:r>
              <a:rPr lang="en-US"/>
              <a:t>Reduced Distraction Testing Environment</a:t>
            </a:r>
          </a:p>
        </p:txBody>
      </p:sp>
    </p:spTree>
  </p:cSld>
  <p:clrMapOvr>
    <a:masterClrMapping/>
  </p:clrMapOvr>
  <p:transition spd="med">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When Do I Accommodate?</a:t>
            </a:r>
          </a:p>
        </p:txBody>
      </p:sp>
      <p:sp>
        <p:nvSpPr>
          <p:cNvPr id="23555" name="Rectangle 3"/>
          <p:cNvSpPr>
            <a:spLocks noGrp="1" noChangeArrowheads="1"/>
          </p:cNvSpPr>
          <p:nvPr>
            <p:ph idx="1"/>
          </p:nvPr>
        </p:nvSpPr>
        <p:spPr>
          <a:xfrm>
            <a:off x="457200" y="2347913"/>
            <a:ext cx="8229600" cy="3698875"/>
          </a:xfrm>
        </p:spPr>
        <p:txBody>
          <a:bodyPr rtlCol="0">
            <a:normAutofit lnSpcReduction="10000"/>
          </a:bodyPr>
          <a:lstStyle/>
          <a:p>
            <a:pPr eaLnBrk="1" fontAlgn="auto" hangingPunct="1">
              <a:spcAft>
                <a:spcPts val="0"/>
              </a:spcAft>
              <a:buFont typeface="Arial"/>
              <a:buChar char="•"/>
              <a:defRPr/>
            </a:pPr>
            <a:r>
              <a:rPr lang="en-US" altLang="en-US" sz="2400">
                <a:ea typeface="ＭＳ Ｐゴシック" panose="020B0600070205080204" pitchFamily="34" charset="-128"/>
              </a:rPr>
              <a:t>Instructors should only provide accommodations when a student provides an official letter of accommodation from the SDRC.</a:t>
            </a:r>
          </a:p>
          <a:p>
            <a:pPr eaLnBrk="1" fontAlgn="auto" hangingPunct="1">
              <a:spcAft>
                <a:spcPts val="0"/>
              </a:spcAft>
              <a:buFont typeface="Arial"/>
              <a:buChar char="•"/>
              <a:defRPr/>
            </a:pPr>
            <a:r>
              <a:rPr lang="en-US" altLang="en-US" sz="2400">
                <a:ea typeface="ＭＳ Ｐゴシック" panose="020B0600070205080204" pitchFamily="34" charset="-128"/>
              </a:rPr>
              <a:t>Accommodation letters </a:t>
            </a:r>
            <a:r>
              <a:rPr lang="en-US" altLang="ja-JP" sz="2400">
                <a:ea typeface="ＭＳ Ｐゴシック" panose="020B0600070205080204" pitchFamily="34" charset="-128"/>
              </a:rPr>
              <a:t>will always be on original letterhead and should always have the current semester indicated as well as the student</a:t>
            </a:r>
            <a:r>
              <a:rPr lang="ja-JP" altLang="en-US" sz="2400">
                <a:ea typeface="ＭＳ Ｐゴシック" panose="020B0600070205080204" pitchFamily="34" charset="-128"/>
              </a:rPr>
              <a:t>’</a:t>
            </a:r>
            <a:r>
              <a:rPr lang="en-US" altLang="ja-JP" sz="2400">
                <a:ea typeface="ＭＳ Ｐゴシック" panose="020B0600070205080204" pitchFamily="34" charset="-128"/>
              </a:rPr>
              <a:t>s full name.</a:t>
            </a:r>
          </a:p>
          <a:p>
            <a:pPr eaLnBrk="1" fontAlgn="auto" hangingPunct="1">
              <a:spcAft>
                <a:spcPts val="0"/>
              </a:spcAft>
              <a:buFont typeface="Arial"/>
              <a:buChar char="•"/>
              <a:defRPr/>
            </a:pPr>
            <a:r>
              <a:rPr lang="en-US" altLang="en-US" sz="2400">
                <a:ea typeface="ＭＳ Ｐゴシック" panose="020B0600070205080204" pitchFamily="34" charset="-128"/>
              </a:rPr>
              <a:t>No accommodation should be provided that is not specifically listed on the student</a:t>
            </a:r>
            <a:r>
              <a:rPr lang="ja-JP" altLang="en-US" sz="2400">
                <a:ea typeface="ＭＳ Ｐゴシック" panose="020B0600070205080204" pitchFamily="34" charset="-128"/>
              </a:rPr>
              <a:t>’</a:t>
            </a:r>
            <a:r>
              <a:rPr lang="en-US" altLang="ja-JP" sz="2400">
                <a:ea typeface="ＭＳ Ｐゴシック" panose="020B0600070205080204" pitchFamily="34" charset="-128"/>
              </a:rPr>
              <a:t>s accommodation letter.</a:t>
            </a:r>
          </a:p>
          <a:p>
            <a:pPr eaLnBrk="1" fontAlgn="auto" hangingPunct="1">
              <a:spcAft>
                <a:spcPts val="0"/>
              </a:spcAft>
              <a:buFont typeface="Arial"/>
              <a:buChar char="•"/>
              <a:defRPr/>
            </a:pPr>
            <a:r>
              <a:rPr lang="en-US" altLang="en-US" sz="2400">
                <a:ea typeface="ＭＳ Ｐゴシック" panose="020B0600070205080204" pitchFamily="34" charset="-128"/>
              </a:rPr>
              <a:t>Please ignore all </a:t>
            </a:r>
            <a:r>
              <a:rPr lang="ja-JP" altLang="en-US" sz="2400">
                <a:ea typeface="ＭＳ Ｐゴシック" panose="020B0600070205080204" pitchFamily="34" charset="-128"/>
              </a:rPr>
              <a:t>“</a:t>
            </a:r>
            <a:r>
              <a:rPr lang="en-US" altLang="ja-JP" sz="2400">
                <a:ea typeface="ＭＳ Ｐゴシック" panose="020B0600070205080204" pitchFamily="34" charset="-128"/>
              </a:rPr>
              <a:t>supplemental</a:t>
            </a:r>
            <a:r>
              <a:rPr lang="ja-JP" altLang="en-US" sz="2400">
                <a:ea typeface="ＭＳ Ｐゴシック" panose="020B0600070205080204" pitchFamily="34" charset="-128"/>
              </a:rPr>
              <a:t>”</a:t>
            </a:r>
            <a:r>
              <a:rPr lang="en-US" altLang="ja-JP" sz="2400">
                <a:ea typeface="ＭＳ Ｐゴシック" panose="020B0600070205080204" pitchFamily="34" charset="-128"/>
              </a:rPr>
              <a:t> information that may be provided to you by a student…</a:t>
            </a:r>
          </a:p>
          <a:p>
            <a:pPr eaLnBrk="1" fontAlgn="auto" hangingPunct="1">
              <a:spcAft>
                <a:spcPts val="0"/>
              </a:spcAft>
              <a:buFont typeface="Arial"/>
              <a:buChar char="•"/>
              <a:defRPr/>
            </a:pPr>
            <a:endParaRPr lang="en-US" altLang="en-US">
              <a:ea typeface="ＭＳ Ｐゴシック" panose="020B0600070205080204" pitchFamily="34" charset="-128"/>
            </a:endParaRPr>
          </a:p>
        </p:txBody>
      </p:sp>
    </p:spTree>
  </p:cSld>
  <p:clrMapOvr>
    <a:masterClrMapping/>
  </p:clrMapOvr>
  <p:transition spd="med">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When Do I Accommodate, cont.</a:t>
            </a:r>
          </a:p>
        </p:txBody>
      </p:sp>
      <p:sp>
        <p:nvSpPr>
          <p:cNvPr id="24579" name="Rectangle 3"/>
          <p:cNvSpPr>
            <a:spLocks noGrp="1" noChangeArrowheads="1"/>
          </p:cNvSpPr>
          <p:nvPr>
            <p:ph idx="1"/>
          </p:nvPr>
        </p:nvSpPr>
        <p:spPr>
          <a:xfrm>
            <a:off x="457200" y="2347913"/>
            <a:ext cx="8229600" cy="3698875"/>
          </a:xfrm>
        </p:spPr>
        <p:txBody>
          <a:bodyPr rtlCol="0">
            <a:normAutofit lnSpcReduction="10000"/>
          </a:bodyPr>
          <a:lstStyle/>
          <a:p>
            <a:pPr eaLnBrk="1" fontAlgn="auto" hangingPunct="1">
              <a:spcAft>
                <a:spcPts val="0"/>
              </a:spcAft>
              <a:buFont typeface="Arial"/>
              <a:buChar char="•"/>
              <a:defRPr/>
            </a:pPr>
            <a:r>
              <a:rPr lang="en-US" altLang="ja-JP" sz="2100">
                <a:ea typeface="ＭＳ Ｐゴシック" panose="020B0600070205080204" pitchFamily="34" charset="-128"/>
              </a:rPr>
              <a:t>Accommodation letters </a:t>
            </a:r>
            <a:r>
              <a:rPr lang="en-US" altLang="ja-JP" sz="2000">
                <a:ea typeface="ＭＳ Ｐゴシック" panose="020B0600070205080204" pitchFamily="34" charset="-128"/>
              </a:rPr>
              <a:t>may be presented at any point during a semester.  Keep in mind that an instructor has one week to implement the accommodations from the date it is issued by the student and faculty member. </a:t>
            </a:r>
          </a:p>
          <a:p>
            <a:pPr marL="0" indent="0" eaLnBrk="1" fontAlgn="auto" hangingPunct="1">
              <a:spcAft>
                <a:spcPts val="0"/>
              </a:spcAft>
              <a:buFont typeface="Arial"/>
              <a:buNone/>
              <a:defRPr/>
            </a:pPr>
            <a:endParaRPr lang="en-US" altLang="en-US" sz="2000">
              <a:ea typeface="ＭＳ Ｐゴシック" panose="020B0600070205080204" pitchFamily="34" charset="-128"/>
            </a:endParaRPr>
          </a:p>
          <a:p>
            <a:pPr eaLnBrk="1" fontAlgn="auto" hangingPunct="1">
              <a:spcAft>
                <a:spcPts val="0"/>
              </a:spcAft>
              <a:buFont typeface="Arial"/>
              <a:buChar char="•"/>
              <a:defRPr/>
            </a:pPr>
            <a:r>
              <a:rPr lang="en-US" altLang="en-US" sz="2000">
                <a:ea typeface="ＭＳ Ｐゴシック" panose="020B0600070205080204" pitchFamily="34" charset="-128"/>
              </a:rPr>
              <a:t>Accommodations are NOT retroactive.</a:t>
            </a:r>
          </a:p>
          <a:p>
            <a:pPr eaLnBrk="1" fontAlgn="auto" hangingPunct="1">
              <a:spcAft>
                <a:spcPts val="0"/>
              </a:spcAft>
              <a:buFont typeface="Arial"/>
              <a:buChar char="•"/>
              <a:defRPr/>
            </a:pPr>
            <a:endParaRPr lang="en-US" altLang="en-US" sz="2000">
              <a:ea typeface="ＭＳ Ｐゴシック" panose="020B0600070205080204" pitchFamily="34" charset="-128"/>
            </a:endParaRPr>
          </a:p>
          <a:p>
            <a:pPr eaLnBrk="1" fontAlgn="auto" hangingPunct="1">
              <a:spcAft>
                <a:spcPts val="0"/>
              </a:spcAft>
              <a:buFont typeface="Arial"/>
              <a:buChar char="•"/>
              <a:defRPr/>
            </a:pPr>
            <a:r>
              <a:rPr lang="en-US" altLang="en-US" sz="2000">
                <a:ea typeface="ＭＳ Ｐゴシック" panose="020B0600070205080204" pitchFamily="34" charset="-128"/>
              </a:rPr>
              <a:t>Student</a:t>
            </a:r>
            <a:r>
              <a:rPr lang="ja-JP" altLang="en-US" sz="2000">
                <a:ea typeface="ＭＳ Ｐゴシック" panose="020B0600070205080204" pitchFamily="34" charset="-128"/>
              </a:rPr>
              <a:t>’</a:t>
            </a:r>
            <a:r>
              <a:rPr lang="en-US" altLang="ja-JP" sz="2000">
                <a:ea typeface="ＭＳ Ｐゴシック" panose="020B0600070205080204" pitchFamily="34" charset="-128"/>
              </a:rPr>
              <a:t>s MUST meet with their instructor to review the </a:t>
            </a:r>
            <a:r>
              <a:rPr lang="en-US" altLang="ja-JP" sz="1900">
                <a:ea typeface="ＭＳ Ｐゴシック" panose="020B0600070205080204" pitchFamily="34" charset="-128"/>
              </a:rPr>
              <a:t>accommodations </a:t>
            </a:r>
            <a:r>
              <a:rPr lang="en-US" altLang="ja-JP" sz="2000">
                <a:ea typeface="ＭＳ Ｐゴシック" panose="020B0600070205080204" pitchFamily="34" charset="-128"/>
              </a:rPr>
              <a:t>before the faculty member is required to provide.  Accommodation letters may not be left for a faculty member in his/her mailbox, with the office secretary, or under his/her door.</a:t>
            </a:r>
          </a:p>
          <a:p>
            <a:pPr marL="0" indent="0" eaLnBrk="1" fontAlgn="auto" hangingPunct="1">
              <a:spcAft>
                <a:spcPts val="0"/>
              </a:spcAft>
              <a:buFont typeface="Arial"/>
              <a:buNone/>
              <a:defRPr/>
            </a:pPr>
            <a:endParaRPr lang="en-US" altLang="en-US" sz="2000">
              <a:ea typeface="ＭＳ Ｐゴシック" panose="020B0600070205080204" pitchFamily="34" charset="-128"/>
            </a:endParaRPr>
          </a:p>
        </p:txBody>
      </p:sp>
    </p:spTree>
  </p:cSld>
  <p:clrMapOvr>
    <a:masterClrMapping/>
  </p:clrMapOvr>
  <p:transition spd="med">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cs typeface="Times New Roman" panose="02020603050405020304" pitchFamily="18" charset="0"/>
              </a:rPr>
              <a:t>Presentation Outcomes</a:t>
            </a:r>
          </a:p>
        </p:txBody>
      </p:sp>
      <p:sp>
        <p:nvSpPr>
          <p:cNvPr id="3" name="Content Placeholder 2"/>
          <p:cNvSpPr>
            <a:spLocks noGrp="1"/>
          </p:cNvSpPr>
          <p:nvPr>
            <p:ph idx="1"/>
          </p:nvPr>
        </p:nvSpPr>
        <p:spPr>
          <a:xfrm>
            <a:off x="457200" y="2347913"/>
            <a:ext cx="8229600" cy="3698875"/>
          </a:xfrm>
        </p:spPr>
        <p:txBody>
          <a:bodyPr rtlCol="0">
            <a:normAutofit fontScale="70000" lnSpcReduction="20000"/>
          </a:bodyPr>
          <a:lstStyle/>
          <a:p>
            <a:pPr eaLnBrk="1" fontAlgn="auto" hangingPunct="1">
              <a:spcAft>
                <a:spcPts val="0"/>
              </a:spcAft>
              <a:buFont typeface="Arial"/>
              <a:buChar char="•"/>
              <a:defRPr/>
            </a:pPr>
            <a:r>
              <a:rPr lang="en-US"/>
              <a:t>Gain an understanding of the role and purpose of the SDRC</a:t>
            </a:r>
          </a:p>
          <a:p>
            <a:pPr eaLnBrk="1" fontAlgn="auto" hangingPunct="1">
              <a:spcAft>
                <a:spcPts val="0"/>
              </a:spcAft>
              <a:buFont typeface="Arial"/>
              <a:buChar char="•"/>
              <a:defRPr/>
            </a:pPr>
            <a:r>
              <a:rPr lang="en-US"/>
              <a:t>Ability to discuss the rights, responsibilities, and needs of students with disabilities </a:t>
            </a:r>
          </a:p>
          <a:p>
            <a:pPr eaLnBrk="1" fontAlgn="auto" hangingPunct="1">
              <a:spcAft>
                <a:spcPts val="0"/>
              </a:spcAft>
              <a:buFont typeface="Arial"/>
              <a:buChar char="•"/>
              <a:defRPr/>
            </a:pPr>
            <a:r>
              <a:rPr lang="en-US"/>
              <a:t>List strategies for working with students who have disabilities</a:t>
            </a:r>
          </a:p>
          <a:p>
            <a:pPr eaLnBrk="1" fontAlgn="auto" hangingPunct="1">
              <a:spcAft>
                <a:spcPts val="0"/>
              </a:spcAft>
              <a:buFont typeface="Arial"/>
              <a:buChar char="•"/>
              <a:defRPr/>
            </a:pPr>
            <a:r>
              <a:rPr lang="en-US"/>
              <a:t>Describe actions that individuals and departments can take to ensure that students with disabilities have educational opportunities that are equal to those of their non-disabled peers</a:t>
            </a:r>
          </a:p>
          <a:p>
            <a:pPr eaLnBrk="1" fontAlgn="auto" hangingPunct="1">
              <a:spcAft>
                <a:spcPts val="0"/>
              </a:spcAft>
              <a:buFont typeface="Arial"/>
              <a:buChar char="•"/>
              <a:defRPr/>
            </a:pPr>
            <a:r>
              <a:rPr lang="en-US"/>
              <a:t>Ability to discuss strategies for working with students who have disabilities</a:t>
            </a:r>
          </a:p>
          <a:p>
            <a:pPr eaLnBrk="1" fontAlgn="auto" hangingPunct="1">
              <a:spcAft>
                <a:spcPts val="0"/>
              </a:spcAft>
              <a:buFont typeface="Arial"/>
              <a:buChar char="•"/>
              <a:defRPr/>
            </a:pPr>
            <a:r>
              <a:rPr lang="en-US"/>
              <a:t>Knowledge of campus resources related to students with disabilities</a:t>
            </a:r>
          </a:p>
        </p:txBody>
      </p:sp>
    </p:spTree>
  </p:cSld>
  <p:clrMapOvr>
    <a:masterClrMapping/>
  </p:clrMapOvr>
  <p:transition spd="med">
    <p:cover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
          <p:cNvSpPr>
            <a:spLocks noChangeArrowheads="1"/>
          </p:cNvSpPr>
          <p:nvPr/>
        </p:nvSpPr>
        <p:spPr bwMode="auto">
          <a:xfrm>
            <a:off x="427038" y="6184900"/>
            <a:ext cx="63547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rPr>
              <a:t>http://facsenate.fsu.edu/Curriculum-Resources/syllabus-language</a:t>
            </a:r>
          </a:p>
        </p:txBody>
      </p:sp>
      <p:sp>
        <p:nvSpPr>
          <p:cNvPr id="36866" name="Content Placeholder 2"/>
          <p:cNvSpPr>
            <a:spLocks noGrp="1"/>
          </p:cNvSpPr>
          <p:nvPr>
            <p:ph idx="1"/>
          </p:nvPr>
        </p:nvSpPr>
        <p:spPr>
          <a:xfrm>
            <a:off x="457200" y="2347913"/>
            <a:ext cx="8229600" cy="3698875"/>
          </a:xfrm>
        </p:spPr>
        <p:txBody>
          <a:bodyPr rtlCol="0">
            <a:normAutofit fontScale="92500" lnSpcReduction="10000"/>
          </a:bodyPr>
          <a:lstStyle/>
          <a:p>
            <a:pPr marL="0" indent="0" eaLnBrk="1" fontAlgn="auto" hangingPunct="1">
              <a:spcAft>
                <a:spcPts val="0"/>
              </a:spcAft>
              <a:buFont typeface="Wingdings" panose="05000000000000000000" pitchFamily="2" charset="2"/>
              <a:buNone/>
              <a:defRPr/>
            </a:pPr>
            <a:r>
              <a:rPr lang="en-US" sz="1400" b="1" dirty="0"/>
              <a:t>Americans With Disabilities Act:</a:t>
            </a:r>
            <a:r>
              <a:rPr lang="en-US" sz="1400" dirty="0"/>
              <a:t/>
            </a:r>
            <a:br>
              <a:rPr lang="en-US" sz="1400" dirty="0"/>
            </a:br>
            <a:r>
              <a:rPr lang="en-US" sz="1400" dirty="0"/>
              <a:t>Students with disabilities needing academic accommodation should:</a:t>
            </a:r>
            <a:br>
              <a:rPr lang="en-US" sz="1400" dirty="0"/>
            </a:br>
            <a:r>
              <a:rPr lang="en-US" sz="1400" dirty="0"/>
              <a:t>(1) register with and provide documentation to the Student Disability Resource Center; and</a:t>
            </a:r>
            <a:br>
              <a:rPr lang="en-US" sz="1400" dirty="0"/>
            </a:br>
            <a:r>
              <a:rPr lang="en-US" sz="1400" dirty="0"/>
              <a:t>(2) bring a letter to the instructor indicating the need for accommodation and what type. </a:t>
            </a:r>
          </a:p>
          <a:p>
            <a:pPr marL="0" indent="0" eaLnBrk="1" fontAlgn="auto" hangingPunct="1">
              <a:spcAft>
                <a:spcPts val="0"/>
              </a:spcAft>
              <a:buFont typeface="Wingdings" panose="05000000000000000000" pitchFamily="2" charset="2"/>
              <a:buNone/>
              <a:defRPr/>
            </a:pPr>
            <a:endParaRPr lang="en-US" sz="1400" dirty="0"/>
          </a:p>
          <a:p>
            <a:pPr marL="0" indent="0" eaLnBrk="1" fontAlgn="auto" hangingPunct="1">
              <a:spcAft>
                <a:spcPts val="0"/>
              </a:spcAft>
              <a:buFont typeface="Wingdings" panose="05000000000000000000" pitchFamily="2" charset="2"/>
              <a:buNone/>
              <a:defRPr/>
            </a:pPr>
            <a:r>
              <a:rPr lang="en-US" sz="1400" dirty="0"/>
              <a:t>This syllabus and other class materials are available in alternative format upon request.</a:t>
            </a:r>
          </a:p>
          <a:p>
            <a:pPr marL="0" indent="0" eaLnBrk="1" fontAlgn="auto" hangingPunct="1">
              <a:spcAft>
                <a:spcPts val="0"/>
              </a:spcAft>
              <a:buFont typeface="Wingdings" panose="05000000000000000000" pitchFamily="2" charset="2"/>
              <a:buNone/>
              <a:defRPr/>
            </a:pPr>
            <a:endParaRPr lang="en-US" sz="1400" dirty="0"/>
          </a:p>
          <a:p>
            <a:pPr marL="0" indent="0" eaLnBrk="1" fontAlgn="auto" hangingPunct="1">
              <a:spcAft>
                <a:spcPts val="0"/>
              </a:spcAft>
              <a:buFont typeface="Wingdings" panose="05000000000000000000" pitchFamily="2" charset="2"/>
              <a:buNone/>
              <a:defRPr/>
            </a:pPr>
            <a:r>
              <a:rPr lang="en-US" sz="1400" dirty="0"/>
              <a:t>For more information about services available to FSU students with disabilities, contact the:</a:t>
            </a:r>
          </a:p>
          <a:p>
            <a:pPr marL="0" indent="0" eaLnBrk="1" fontAlgn="auto" hangingPunct="1">
              <a:spcAft>
                <a:spcPts val="0"/>
              </a:spcAft>
              <a:buFont typeface="Wingdings" panose="05000000000000000000" pitchFamily="2" charset="2"/>
              <a:buNone/>
              <a:defRPr/>
            </a:pPr>
            <a:endParaRPr lang="en-US" sz="1400" dirty="0"/>
          </a:p>
          <a:p>
            <a:pPr marL="0" indent="0" eaLnBrk="1" fontAlgn="auto" hangingPunct="1">
              <a:spcAft>
                <a:spcPts val="0"/>
              </a:spcAft>
              <a:buFont typeface="Wingdings" panose="05000000000000000000" pitchFamily="2" charset="2"/>
              <a:buNone/>
              <a:defRPr/>
            </a:pPr>
            <a:r>
              <a:rPr lang="en-US" sz="1400" dirty="0"/>
              <a:t>Student Disability Resource Center</a:t>
            </a:r>
            <a:br>
              <a:rPr lang="en-US" sz="1400" dirty="0"/>
            </a:br>
            <a:r>
              <a:rPr lang="en-US" sz="1400" dirty="0"/>
              <a:t>874 Traditions Way</a:t>
            </a:r>
            <a:br>
              <a:rPr lang="en-US" sz="1400" dirty="0"/>
            </a:br>
            <a:r>
              <a:rPr lang="en-US" sz="1400" dirty="0"/>
              <a:t>108 Student Services Building</a:t>
            </a:r>
            <a:br>
              <a:rPr lang="en-US" sz="1400" dirty="0"/>
            </a:br>
            <a:r>
              <a:rPr lang="en-US" sz="1400" dirty="0"/>
              <a:t>Florida State University</a:t>
            </a:r>
            <a:br>
              <a:rPr lang="en-US" sz="1400" dirty="0"/>
            </a:br>
            <a:r>
              <a:rPr lang="en-US" sz="1400" dirty="0"/>
              <a:t>Tallahassee, FL 32306-4167 </a:t>
            </a:r>
            <a:br>
              <a:rPr lang="en-US" sz="1400" dirty="0"/>
            </a:br>
            <a:r>
              <a:rPr lang="en-US" sz="1400" dirty="0"/>
              <a:t>(850) 644-9566 (voice)</a:t>
            </a:r>
            <a:br>
              <a:rPr lang="en-US" sz="1400" dirty="0"/>
            </a:br>
            <a:r>
              <a:rPr lang="en-US" sz="1400" dirty="0"/>
              <a:t>(850) 644-8504 (TDD)</a:t>
            </a:r>
            <a:br>
              <a:rPr lang="en-US" sz="1400" dirty="0"/>
            </a:br>
            <a:r>
              <a:rPr lang="en-US" sz="1400" dirty="0"/>
              <a:t>sdrc@fsu.edu</a:t>
            </a:r>
            <a:br>
              <a:rPr lang="en-US" sz="1400" dirty="0"/>
            </a:br>
            <a:r>
              <a:rPr lang="en-US" sz="1400" dirty="0"/>
              <a:t>www.dos.fsu.edu/sdrc</a:t>
            </a:r>
            <a:endParaRPr lang="en-US" sz="2400" dirty="0"/>
          </a:p>
          <a:p>
            <a:pPr eaLnBrk="1" fontAlgn="auto" hangingPunct="1">
              <a:spcAft>
                <a:spcPts val="0"/>
              </a:spcAft>
              <a:buFont typeface="Arial"/>
              <a:buChar char="•"/>
              <a:defRPr/>
            </a:pPr>
            <a:endParaRPr lang="en-US" sz="2400" dirty="0"/>
          </a:p>
          <a:p>
            <a:pPr eaLnBrk="1" fontAlgn="auto" hangingPunct="1">
              <a:spcAft>
                <a:spcPts val="0"/>
              </a:spcAft>
              <a:buFont typeface="Arial"/>
              <a:buChar char="•"/>
              <a:defRPr/>
            </a:pPr>
            <a:endParaRPr lang="en-US" sz="2400" dirty="0"/>
          </a:p>
          <a:p>
            <a:pPr eaLnBrk="1" fontAlgn="auto" hangingPunct="1">
              <a:spcAft>
                <a:spcPts val="0"/>
              </a:spcAft>
              <a:buFont typeface="Arial"/>
              <a:buChar char="•"/>
              <a:defRPr/>
            </a:pPr>
            <a:endParaRPr lang="en-US" sz="1400" dirty="0"/>
          </a:p>
        </p:txBody>
      </p:sp>
      <p:sp>
        <p:nvSpPr>
          <p:cNvPr id="34818" name="Title 1"/>
          <p:cNvSpPr>
            <a:spLocks noGrp="1"/>
          </p:cNvSpPr>
          <p:nvPr>
            <p:ph type="title"/>
          </p:nvPr>
        </p:nvSpPr>
        <p:spPr>
          <a:xfrm>
            <a:off x="457200" y="1165225"/>
            <a:ext cx="8229600" cy="971550"/>
          </a:xfrm>
        </p:spPr>
        <p:txBody>
          <a:bodyPr/>
          <a:lstStyle/>
          <a:p>
            <a:pPr eaLnBrk="1" hangingPunct="1"/>
            <a:r>
              <a:rPr lang="en-US" altLang="en-US" sz="2800" b="1" dirty="0">
                <a:latin typeface="Times New Roman" panose="02020603050405020304" pitchFamily="18" charset="0"/>
                <a:cs typeface="Times New Roman" panose="02020603050405020304" pitchFamily="18" charset="0"/>
              </a:rPr>
              <a:t>ALL SYLLABI ARE REQUIRED TO INCLUDE THE FOLLOWING STATEMENT:</a:t>
            </a:r>
            <a:endParaRPr lang="en-US" altLang="en-US" sz="2800" dirty="0">
              <a:latin typeface="Times New Roman" panose="02020603050405020304" pitchFamily="18" charset="0"/>
              <a:cs typeface="Times New Roman" panose="02020603050405020304" pitchFamily="18" charset="0"/>
            </a:endParaRPr>
          </a:p>
        </p:txBody>
      </p:sp>
    </p:spTree>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Applying for Services</a:t>
            </a:r>
          </a:p>
        </p:txBody>
      </p:sp>
      <p:sp>
        <p:nvSpPr>
          <p:cNvPr id="30723" name="Rectangle 3"/>
          <p:cNvSpPr>
            <a:spLocks noGrp="1" noChangeArrowheads="1"/>
          </p:cNvSpPr>
          <p:nvPr>
            <p:ph idx="1"/>
          </p:nvPr>
        </p:nvSpPr>
        <p:spPr>
          <a:xfrm>
            <a:off x="457200" y="2347913"/>
            <a:ext cx="8229600" cy="3698875"/>
          </a:xfrm>
        </p:spPr>
        <p:txBody>
          <a:bodyPr rtlCol="0">
            <a:normAutofit lnSpcReduction="10000"/>
          </a:bodyPr>
          <a:lstStyle/>
          <a:p>
            <a:pPr eaLnBrk="1" fontAlgn="auto" hangingPunct="1">
              <a:lnSpc>
                <a:spcPct val="90000"/>
              </a:lnSpc>
              <a:spcAft>
                <a:spcPts val="0"/>
              </a:spcAft>
              <a:buFont typeface="Arial"/>
              <a:buChar char="•"/>
              <a:defRPr/>
            </a:pPr>
            <a:r>
              <a:rPr lang="en-US" altLang="en-US" sz="2000">
                <a:ea typeface="ＭＳ Ｐゴシック" panose="020B0600070205080204" pitchFamily="34" charset="-128"/>
              </a:rPr>
              <a:t>Students can apply for services after they have been admitted to Florida State University and before the semester they plan to begin study.</a:t>
            </a:r>
          </a:p>
          <a:p>
            <a:pPr eaLnBrk="1" fontAlgn="auto" hangingPunct="1">
              <a:lnSpc>
                <a:spcPct val="90000"/>
              </a:lnSpc>
              <a:spcAft>
                <a:spcPts val="0"/>
              </a:spcAft>
              <a:buFont typeface="Arial"/>
              <a:buChar char="•"/>
              <a:defRPr/>
            </a:pPr>
            <a:endParaRPr lang="en-US" altLang="en-US" sz="2000">
              <a:ea typeface="ＭＳ Ｐゴシック" panose="020B0600070205080204" pitchFamily="34" charset="-128"/>
            </a:endParaRPr>
          </a:p>
          <a:p>
            <a:pPr eaLnBrk="1" fontAlgn="auto" hangingPunct="1">
              <a:lnSpc>
                <a:spcPct val="90000"/>
              </a:lnSpc>
              <a:spcAft>
                <a:spcPts val="0"/>
              </a:spcAft>
              <a:buFont typeface="Arial"/>
              <a:buChar char="•"/>
              <a:defRPr/>
            </a:pPr>
            <a:r>
              <a:rPr lang="en-US" altLang="en-US" sz="2000">
                <a:ea typeface="ＭＳ Ｐゴシック" panose="020B0600070205080204" pitchFamily="34" charset="-128"/>
              </a:rPr>
              <a:t>Applications can be submitted online via the SDRC Webpage, or by hand at the SDRC main office.</a:t>
            </a:r>
          </a:p>
          <a:p>
            <a:pPr eaLnBrk="1" fontAlgn="auto" hangingPunct="1">
              <a:lnSpc>
                <a:spcPct val="90000"/>
              </a:lnSpc>
              <a:spcAft>
                <a:spcPts val="0"/>
              </a:spcAft>
              <a:buFont typeface="Arial"/>
              <a:buChar char="•"/>
              <a:defRPr/>
            </a:pPr>
            <a:endParaRPr lang="en-US" altLang="en-US" sz="2000">
              <a:ea typeface="ＭＳ Ｐゴシック" panose="020B0600070205080204" pitchFamily="34" charset="-128"/>
            </a:endParaRPr>
          </a:p>
          <a:p>
            <a:pPr eaLnBrk="1" fontAlgn="auto" hangingPunct="1">
              <a:lnSpc>
                <a:spcPct val="90000"/>
              </a:lnSpc>
              <a:spcAft>
                <a:spcPts val="0"/>
              </a:spcAft>
              <a:buFont typeface="Arial"/>
              <a:buChar char="•"/>
              <a:defRPr/>
            </a:pPr>
            <a:r>
              <a:rPr lang="en-US" altLang="en-US" sz="2000">
                <a:ea typeface="ＭＳ Ｐゴシック" panose="020B0600070205080204" pitchFamily="34" charset="-128"/>
              </a:rPr>
              <a:t>Completed files are reviewed and the student will be contacted by a disability specialist from the SDRC upon review.</a:t>
            </a:r>
          </a:p>
          <a:p>
            <a:pPr eaLnBrk="1" fontAlgn="auto" hangingPunct="1">
              <a:lnSpc>
                <a:spcPct val="90000"/>
              </a:lnSpc>
              <a:spcAft>
                <a:spcPts val="0"/>
              </a:spcAft>
              <a:buFont typeface="Arial"/>
              <a:buChar char="•"/>
              <a:defRPr/>
            </a:pPr>
            <a:endParaRPr lang="en-US" altLang="en-US" sz="2000">
              <a:ea typeface="ＭＳ Ｐゴシック" panose="020B0600070205080204" pitchFamily="34" charset="-128"/>
            </a:endParaRPr>
          </a:p>
          <a:p>
            <a:pPr eaLnBrk="1" fontAlgn="auto" hangingPunct="1">
              <a:lnSpc>
                <a:spcPct val="90000"/>
              </a:lnSpc>
              <a:spcAft>
                <a:spcPts val="0"/>
              </a:spcAft>
              <a:buFont typeface="Arial"/>
              <a:buChar char="•"/>
              <a:defRPr/>
            </a:pPr>
            <a:r>
              <a:rPr lang="en-US" altLang="en-US" sz="2000" u="sng">
                <a:ea typeface="ＭＳ Ｐゴシック" panose="020B0600070205080204" pitchFamily="34" charset="-128"/>
              </a:rPr>
              <a:t>You may refer students whom you feel need our services at any time.</a:t>
            </a:r>
          </a:p>
        </p:txBody>
      </p:sp>
    </p:spTree>
  </p:cSld>
  <p:clrMapOvr>
    <a:masterClrMapping/>
  </p:clrMapOvr>
  <p:transition spd="med">
    <p:cover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stock clip art of a locked filing cabinet" title="cabi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550" y="4800600"/>
            <a:ext cx="149225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idx="1"/>
          </p:nvPr>
        </p:nvSpPr>
        <p:spPr>
          <a:xfrm>
            <a:off x="457200" y="2347913"/>
            <a:ext cx="8229600" cy="3698875"/>
          </a:xfrm>
        </p:spPr>
        <p:txBody>
          <a:bodyPr/>
          <a:lstStyle/>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All student information, including documentation that is submitted, is kept confidential and secure according to the Family Educational Rights and Privacy Act (FERPA) guidelines.</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Information regarding the student</a:t>
            </a:r>
            <a:r>
              <a:rPr lang="ja-JP" altLang="en-US" sz="2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34" charset="-128"/>
                <a:cs typeface="Arial" panose="020B0604020202020204" pitchFamily="34" charset="0"/>
              </a:rPr>
              <a:t>s accommodations can not be shared with faculty, staff, or parents without written permission.</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Faculty and staff must also maintain confidentiality regarding a student</a:t>
            </a:r>
            <a:r>
              <a:rPr lang="ja-JP" altLang="en-US" sz="2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34" charset="-128"/>
                <a:cs typeface="Arial" panose="020B0604020202020204" pitchFamily="34" charset="0"/>
              </a:rPr>
              <a:t>s disability status and approved accommodations.</a:t>
            </a: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Confidentiality</a:t>
            </a:r>
            <a:endParaRPr lang="en-US" dirty="0"/>
          </a:p>
        </p:txBody>
      </p:sp>
    </p:spTree>
  </p:cSld>
  <p:clrMapOvr>
    <a:masterClrMapping/>
  </p:clrMapOvr>
  <p:transition spd="med">
    <p:cover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685800"/>
            <a:ext cx="7848600" cy="1143000"/>
          </a:xfrm>
        </p:spPr>
        <p:txBody>
          <a:bodyPr/>
          <a:lstStyle/>
          <a:p>
            <a:pPr eaLnBrk="1" hangingPunct="1"/>
            <a:r>
              <a:rPr lang="en-US" altLang="en-US" sz="2800">
                <a:ea typeface="ＭＳ Ｐゴシック" panose="020B0600070205080204" pitchFamily="34" charset="-128"/>
              </a:rPr>
              <a:t>Can I ask my student if they have a disability?</a:t>
            </a:r>
          </a:p>
        </p:txBody>
      </p:sp>
      <p:pic>
        <p:nvPicPr>
          <p:cNvPr id="39939" name="Picture 4" descr="a group of stock photos in a collage, mostly of students" title="stock photo coll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5800" y="2209800"/>
            <a:ext cx="2819400" cy="3200400"/>
          </a:xfrm>
          <a:noFill/>
        </p:spPr>
      </p:pic>
      <p:sp>
        <p:nvSpPr>
          <p:cNvPr id="39940" name="Content Placeholder 5"/>
          <p:cNvSpPr>
            <a:spLocks noGrp="1"/>
          </p:cNvSpPr>
          <p:nvPr>
            <p:ph sz="quarter" idx="4"/>
          </p:nvPr>
        </p:nvSpPr>
        <p:spPr>
          <a:xfrm>
            <a:off x="4038600" y="1828800"/>
            <a:ext cx="4648200" cy="4297363"/>
          </a:xfrm>
        </p:spPr>
        <p:txBody>
          <a:bodyPr/>
          <a:lstStyle/>
          <a:p>
            <a:pPr eaLnBrk="1" hangingPunct="1"/>
            <a:r>
              <a:rPr lang="en-US" altLang="en-US" sz="1600">
                <a:ea typeface="ＭＳ Ｐゴシック" panose="020B0600070205080204" pitchFamily="34" charset="-128"/>
              </a:rPr>
              <a:t>No</a:t>
            </a:r>
          </a:p>
          <a:p>
            <a:pPr eaLnBrk="1" hangingPunct="1"/>
            <a:r>
              <a:rPr lang="en-US" altLang="en-US" sz="1600">
                <a:ea typeface="ＭＳ Ｐゴシック" panose="020B0600070205080204" pitchFamily="34" charset="-128"/>
              </a:rPr>
              <a:t>It is the student</a:t>
            </a:r>
            <a:r>
              <a:rPr lang="ja-JP" altLang="en-US" sz="1600">
                <a:ea typeface="ＭＳ Ｐゴシック" panose="020B0600070205080204" pitchFamily="34" charset="-128"/>
              </a:rPr>
              <a:t>’</a:t>
            </a:r>
            <a:r>
              <a:rPr lang="en-US" altLang="ja-JP" sz="1600">
                <a:ea typeface="ＭＳ Ｐゴシック" panose="020B0600070205080204" pitchFamily="34" charset="-128"/>
              </a:rPr>
              <a:t>s right to disclose his/her disability</a:t>
            </a:r>
          </a:p>
          <a:p>
            <a:pPr eaLnBrk="1" hangingPunct="1"/>
            <a:r>
              <a:rPr lang="en-US" altLang="en-US" sz="1600">
                <a:ea typeface="ＭＳ Ｐゴシック" panose="020B0600070205080204" pitchFamily="34" charset="-128"/>
              </a:rPr>
              <a:t>You may have to read between the lines of what the student is telling you</a:t>
            </a:r>
          </a:p>
          <a:p>
            <a:pPr eaLnBrk="1" hangingPunct="1"/>
            <a:r>
              <a:rPr lang="en-US" altLang="en-US" sz="1600">
                <a:ea typeface="ＭＳ Ｐゴシック" panose="020B0600070205080204" pitchFamily="34" charset="-128"/>
              </a:rPr>
              <a:t>Alternative questions:</a:t>
            </a:r>
          </a:p>
          <a:p>
            <a:pPr lvl="2" eaLnBrk="1" hangingPunct="1"/>
            <a:r>
              <a:rPr lang="en-US" altLang="en-US" sz="1600">
                <a:ea typeface="ＭＳ Ｐゴシック" panose="020B0600070205080204" pitchFamily="34" charset="-128"/>
              </a:rPr>
              <a:t>Are there any special issues I should be aware of as for this course?</a:t>
            </a:r>
          </a:p>
          <a:p>
            <a:pPr lvl="2" eaLnBrk="1" hangingPunct="1"/>
            <a:r>
              <a:rPr lang="en-US" altLang="en-US" sz="1600">
                <a:ea typeface="ＭＳ Ｐゴシック" panose="020B0600070205080204" pitchFamily="34" charset="-128"/>
              </a:rPr>
              <a:t>Do you have specific concerns regarding this course?</a:t>
            </a:r>
          </a:p>
          <a:p>
            <a:pPr lvl="2" eaLnBrk="1" hangingPunct="1"/>
            <a:r>
              <a:rPr lang="en-US" altLang="en-US" sz="1600">
                <a:ea typeface="ＭＳ Ｐゴシック" panose="020B0600070205080204" pitchFamily="34" charset="-128"/>
              </a:rPr>
              <a:t>I see you have struggled in…  (writing intensive, math, foreign language) … </a:t>
            </a:r>
          </a:p>
          <a:p>
            <a:pPr eaLnBrk="1" hangingPunct="1"/>
            <a:endParaRPr lang="en-US" altLang="en-US" sz="1600">
              <a:ea typeface="ＭＳ Ｐゴシック" panose="020B0600070205080204" pitchFamily="34" charset="-128"/>
            </a:endParaRPr>
          </a:p>
        </p:txBody>
      </p:sp>
    </p:spTree>
  </p:cSld>
  <p:clrMapOvr>
    <a:masterClrMapping/>
  </p:clrMapOvr>
  <p:transition spd="med">
    <p:cover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Emerging Student Populations</a:t>
            </a:r>
          </a:p>
        </p:txBody>
      </p:sp>
      <p:sp>
        <p:nvSpPr>
          <p:cNvPr id="36867" name="Rectangle 3"/>
          <p:cNvSpPr>
            <a:spLocks noGrp="1" noChangeArrowheads="1"/>
          </p:cNvSpPr>
          <p:nvPr>
            <p:ph idx="1"/>
          </p:nvPr>
        </p:nvSpPr>
        <p:spPr>
          <a:xfrm>
            <a:off x="457200" y="2347913"/>
            <a:ext cx="8229600" cy="3698875"/>
          </a:xfrm>
        </p:spPr>
        <p:txBody>
          <a:bodyPr rtlCol="0">
            <a:normAutofit lnSpcReduction="10000"/>
          </a:bodyPr>
          <a:lstStyle/>
          <a:p>
            <a:pPr eaLnBrk="1" fontAlgn="auto" hangingPunct="1">
              <a:spcAft>
                <a:spcPts val="0"/>
              </a:spcAft>
              <a:buFont typeface="Arial"/>
              <a:buChar char="•"/>
              <a:defRPr/>
            </a:pPr>
            <a:r>
              <a:rPr lang="en-US" altLang="en-US" sz="2400">
                <a:ea typeface="ＭＳ Ｐゴシック" panose="020B0600070205080204" pitchFamily="34" charset="-128"/>
              </a:rPr>
              <a:t>Asperger Syndrome</a:t>
            </a:r>
          </a:p>
          <a:p>
            <a:pPr lvl="1" eaLnBrk="1" fontAlgn="auto" hangingPunct="1">
              <a:spcAft>
                <a:spcPts val="0"/>
              </a:spcAft>
              <a:buFont typeface="Arial"/>
              <a:buChar char="–"/>
              <a:defRPr/>
            </a:pPr>
            <a:r>
              <a:rPr lang="en-US" altLang="en-US" sz="1600">
                <a:ea typeface="ＭＳ Ｐゴシック" panose="020B0600070205080204" pitchFamily="34" charset="-128"/>
              </a:rPr>
              <a:t>A student with Asperger Syndrome is a highly functioning student on the Autism Spectrum.   Students will struggle the most with appropriate social interactions and maintaining the academic rigors a semester presents.</a:t>
            </a:r>
            <a:endParaRPr lang="en-US" altLang="en-US" sz="2200">
              <a:ea typeface="ＭＳ Ｐゴシック" panose="020B0600070205080204" pitchFamily="34" charset="-128"/>
            </a:endParaRPr>
          </a:p>
          <a:p>
            <a:pPr eaLnBrk="1" fontAlgn="auto" hangingPunct="1">
              <a:spcAft>
                <a:spcPts val="0"/>
              </a:spcAft>
              <a:buFont typeface="Arial"/>
              <a:buChar char="•"/>
              <a:defRPr/>
            </a:pPr>
            <a:r>
              <a:rPr lang="en-US" altLang="en-US" sz="2400">
                <a:ea typeface="ＭＳ Ｐゴシック" panose="020B0600070205080204" pitchFamily="34" charset="-128"/>
              </a:rPr>
              <a:t>Post Traumatic Stress Disorders</a:t>
            </a:r>
          </a:p>
          <a:p>
            <a:pPr lvl="1" eaLnBrk="1" fontAlgn="auto" hangingPunct="1">
              <a:spcAft>
                <a:spcPts val="0"/>
              </a:spcAft>
              <a:buFont typeface="Arial"/>
              <a:buChar char="–"/>
              <a:defRPr/>
            </a:pPr>
            <a:r>
              <a:rPr lang="en-US" altLang="en-US" sz="1600">
                <a:ea typeface="ＭＳ Ｐゴシック" panose="020B0600070205080204" pitchFamily="34" charset="-128"/>
              </a:rPr>
              <a:t>Veterans using their new GI Bill money are becoming one of the fastest growing disability populations.  These students are often finding that the Veterans Affairs Office is not equipped to help them, and are in fact referring them to the college/university disability services offices. Student Veterans Center at FSU.</a:t>
            </a:r>
            <a:endParaRPr lang="en-US" altLang="en-US" sz="2200">
              <a:ea typeface="ＭＳ Ｐゴシック" panose="020B0600070205080204" pitchFamily="34" charset="-128"/>
            </a:endParaRPr>
          </a:p>
          <a:p>
            <a:pPr eaLnBrk="1" fontAlgn="auto" hangingPunct="1">
              <a:spcAft>
                <a:spcPts val="0"/>
              </a:spcAft>
              <a:buFont typeface="Arial"/>
              <a:buChar char="•"/>
              <a:defRPr/>
            </a:pPr>
            <a:r>
              <a:rPr lang="en-US" altLang="en-US" sz="2400">
                <a:ea typeface="ＭＳ Ｐゴシック" panose="020B0600070205080204" pitchFamily="34" charset="-128"/>
              </a:rPr>
              <a:t>Bi Polar Disorder</a:t>
            </a:r>
          </a:p>
          <a:p>
            <a:pPr lvl="1" eaLnBrk="1" fontAlgn="auto" hangingPunct="1">
              <a:spcAft>
                <a:spcPts val="0"/>
              </a:spcAft>
              <a:buFont typeface="Arial"/>
              <a:buChar char="–"/>
              <a:defRPr/>
            </a:pPr>
            <a:r>
              <a:rPr lang="en-US" altLang="en-US" sz="1600">
                <a:ea typeface="ＭＳ Ｐゴシック" panose="020B0600070205080204" pitchFamily="34" charset="-128"/>
              </a:rPr>
              <a:t>With advances in medical treatments available more students with Bi Polar Disorder are able to successfully complete high school and enter college than ever before.</a:t>
            </a:r>
          </a:p>
        </p:txBody>
      </p:sp>
    </p:spTree>
  </p:cSld>
  <p:clrMapOvr>
    <a:masterClrMapping/>
  </p:clrMapOvr>
  <p:transition spd="med">
    <p:cover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165225"/>
            <a:ext cx="8229600" cy="971550"/>
          </a:xfrm>
        </p:spPr>
        <p:txBody>
          <a:bodyPr/>
          <a:lstStyle/>
          <a:p>
            <a:pPr eaLnBrk="1" hangingPunct="1"/>
            <a:r>
              <a:rPr lang="en-US" altLang="en-US" sz="3400">
                <a:latin typeface="Times New Roman" panose="02020603050405020304" pitchFamily="18" charset="0"/>
                <a:cs typeface="Times New Roman" panose="02020603050405020304" pitchFamily="18" charset="0"/>
              </a:rPr>
              <a:t>Accessible Van Services</a:t>
            </a:r>
          </a:p>
        </p:txBody>
      </p:sp>
      <p:pic>
        <p:nvPicPr>
          <p:cNvPr id="44035" name="Picture 9" descr="photograph of a young woman walking on crutches with her right leg encased in a flexible leg support. " title="student on crutch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276975" y="2287588"/>
            <a:ext cx="2476500" cy="36988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6" name="Rectangle 3"/>
          <p:cNvSpPr>
            <a:spLocks noGrp="1" noChangeArrowheads="1"/>
          </p:cNvSpPr>
          <p:nvPr>
            <p:ph type="body" sz="half" idx="4294967295"/>
          </p:nvPr>
        </p:nvSpPr>
        <p:spPr>
          <a:xfrm>
            <a:off x="838200" y="1981200"/>
            <a:ext cx="4495800" cy="4514850"/>
          </a:xfrm>
        </p:spPr>
        <p:txBody>
          <a:bodyPr/>
          <a:lstStyle/>
          <a:p>
            <a:pPr eaLnBrk="1" hangingPunct="1"/>
            <a:r>
              <a:rPr lang="en-US" altLang="en-US" sz="2400"/>
              <a:t>All FSU students who have mobility impairments (temporary or permanent) are eligible to use the FSU Accessible Van</a:t>
            </a:r>
          </a:p>
          <a:p>
            <a:pPr eaLnBrk="1" hangingPunct="1"/>
            <a:r>
              <a:rPr lang="en-US" altLang="en-US" sz="2400"/>
              <a:t>SDRC Accessible Van runs from 7:30am-4:00pm </a:t>
            </a:r>
          </a:p>
          <a:p>
            <a:pPr eaLnBrk="1" hangingPunct="1"/>
            <a:r>
              <a:rPr lang="en-US" altLang="en-US" sz="2400"/>
              <a:t>SDRC Accessible Van service is on campus transportation only</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165225"/>
            <a:ext cx="8229600" cy="971550"/>
          </a:xfrm>
        </p:spPr>
        <p:txBody>
          <a:bodyPr/>
          <a:lstStyle/>
          <a:p>
            <a:pPr eaLnBrk="1" hangingPunct="1"/>
            <a:r>
              <a:rPr lang="en-US" altLang="en-US" sz="4000">
                <a:latin typeface="Times New Roman" panose="02020603050405020304" pitchFamily="18" charset="0"/>
                <a:ea typeface="ＭＳ Ｐゴシック" panose="020B0600070205080204" pitchFamily="34" charset="-128"/>
                <a:cs typeface="Times New Roman" panose="02020603050405020304" pitchFamily="18" charset="0"/>
              </a:rPr>
              <a:t>Defining Service Animals</a:t>
            </a:r>
          </a:p>
        </p:txBody>
      </p:sp>
      <p:sp>
        <p:nvSpPr>
          <p:cNvPr id="37891" name="Content Placeholder 2"/>
          <p:cNvSpPr>
            <a:spLocks noGrp="1"/>
          </p:cNvSpPr>
          <p:nvPr>
            <p:ph idx="1"/>
          </p:nvPr>
        </p:nvSpPr>
        <p:spPr>
          <a:xfrm>
            <a:off x="457200" y="2347913"/>
            <a:ext cx="8229600" cy="3698875"/>
          </a:xfrm>
        </p:spPr>
        <p:txBody>
          <a:bodyPr rtlCol="0">
            <a:normAutofit lnSpcReduction="10000"/>
          </a:bodyPr>
          <a:lstStyle/>
          <a:p>
            <a:pPr marL="347663" indent="-347663" eaLnBrk="1" fontAlgn="auto" hangingPunct="1">
              <a:spcAft>
                <a:spcPts val="0"/>
              </a:spcAft>
              <a:buClr>
                <a:schemeClr val="tx2"/>
              </a:buClr>
              <a:buFont typeface="Wingdings" panose="05000000000000000000" pitchFamily="2" charset="2"/>
              <a:buChar char="§"/>
              <a:defRPr/>
            </a:pPr>
            <a:r>
              <a:rPr lang="en-US" altLang="en-US">
                <a:ea typeface="ＭＳ Ｐゴシック" pitchFamily="34" charset="-128"/>
              </a:rPr>
              <a:t>New federal guidelines allow for service animals in the academic classrooms.</a:t>
            </a:r>
          </a:p>
          <a:p>
            <a:pPr marL="747713" lvl="1" indent="-347663" eaLnBrk="1" fontAlgn="auto" hangingPunct="1">
              <a:spcAft>
                <a:spcPts val="0"/>
              </a:spcAft>
              <a:buClr>
                <a:schemeClr val="tx2"/>
              </a:buClr>
              <a:buFont typeface="Wingdings" panose="05000000000000000000" pitchFamily="2" charset="2"/>
              <a:buChar char="Ø"/>
              <a:defRPr/>
            </a:pPr>
            <a:r>
              <a:rPr lang="en-US" altLang="en-US">
                <a:ea typeface="ＭＳ Ｐゴシック" pitchFamily="34" charset="-128"/>
              </a:rPr>
              <a:t>A service animal is defined as a dog (or miniature horse) that is trained to perform a task for a student with a disability that they cannot otherwise perform themselves. </a:t>
            </a:r>
          </a:p>
          <a:p>
            <a:pPr marL="347663" indent="-347663" eaLnBrk="1" fontAlgn="auto" hangingPunct="1">
              <a:spcAft>
                <a:spcPts val="0"/>
              </a:spcAft>
              <a:buClr>
                <a:schemeClr val="tx2"/>
              </a:buClr>
              <a:buFont typeface="Wingdings" panose="05000000000000000000" pitchFamily="2" charset="2"/>
              <a:buChar char="§"/>
              <a:defRPr/>
            </a:pPr>
            <a:r>
              <a:rPr lang="en-US" altLang="en-US">
                <a:ea typeface="ＭＳ Ｐゴシック" pitchFamily="34" charset="-128"/>
              </a:rPr>
              <a:t>Service animals may be used for disabilities other than visual impairments.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165225"/>
            <a:ext cx="8229600" cy="971550"/>
          </a:xfrm>
        </p:spPr>
        <p:txBody>
          <a:bodyPr rtlCol="0">
            <a:normAutofit fontScale="90000"/>
          </a:bodyPr>
          <a:lstStyle/>
          <a:p>
            <a:pPr eaLnBrk="1" fontAlgn="auto" hangingPunct="1">
              <a:spcAft>
                <a:spcPts val="0"/>
              </a:spcAft>
              <a:defRPr/>
            </a:pPr>
            <a:r>
              <a:rPr lang="en-US" altLang="en-US" sz="4000">
                <a:ea typeface="ＭＳ Ｐゴシック" pitchFamily="34" charset="-128"/>
              </a:rPr>
              <a:t>What Can I Ask About a Student’s Service Animal?</a:t>
            </a:r>
          </a:p>
        </p:txBody>
      </p:sp>
      <p:sp>
        <p:nvSpPr>
          <p:cNvPr id="39939" name="Content Placeholder 2"/>
          <p:cNvSpPr>
            <a:spLocks noGrp="1"/>
          </p:cNvSpPr>
          <p:nvPr>
            <p:ph idx="1"/>
          </p:nvPr>
        </p:nvSpPr>
        <p:spPr>
          <a:xfrm>
            <a:off x="457200" y="2347913"/>
            <a:ext cx="8229600" cy="3698875"/>
          </a:xfrm>
        </p:spPr>
        <p:txBody>
          <a:bodyPr rtlCol="0">
            <a:normAutofit lnSpcReduction="10000"/>
          </a:bodyPr>
          <a:lstStyle/>
          <a:p>
            <a:pPr marL="0" indent="0" eaLnBrk="1" fontAlgn="auto" hangingPunct="1">
              <a:spcAft>
                <a:spcPts val="0"/>
              </a:spcAft>
              <a:buFont typeface="Arial" charset="0"/>
              <a:buNone/>
              <a:defRPr/>
            </a:pPr>
            <a:r>
              <a:rPr lang="en-US" altLang="en-US" b="1">
                <a:solidFill>
                  <a:srgbClr val="C00000"/>
                </a:solidFill>
                <a:ea typeface="ＭＳ Ｐゴシック" pitchFamily="34" charset="-128"/>
              </a:rPr>
              <a:t>Faculty members may only ask two questions </a:t>
            </a:r>
            <a:r>
              <a:rPr lang="en-US" altLang="en-US">
                <a:ea typeface="ＭＳ Ｐゴシック" pitchFamily="34" charset="-128"/>
              </a:rPr>
              <a:t>to the student prior to the student bringing a service animal into the classroom:</a:t>
            </a:r>
          </a:p>
          <a:p>
            <a:pPr marL="914400" lvl="1" indent="-514350" eaLnBrk="1" fontAlgn="auto" hangingPunct="1">
              <a:spcAft>
                <a:spcPts val="0"/>
              </a:spcAft>
              <a:buFont typeface="Calibri" pitchFamily="34" charset="0"/>
              <a:buAutoNum type="arabicPeriod"/>
              <a:defRPr/>
            </a:pPr>
            <a:r>
              <a:rPr lang="en-US" altLang="en-US" sz="3200">
                <a:ea typeface="ＭＳ Ｐゴシック" pitchFamily="34" charset="-128"/>
              </a:rPr>
              <a:t>Is the animal required because of a disability?</a:t>
            </a:r>
          </a:p>
          <a:p>
            <a:pPr marL="914400" lvl="1" indent="-514350" eaLnBrk="1" fontAlgn="auto" hangingPunct="1">
              <a:spcAft>
                <a:spcPts val="0"/>
              </a:spcAft>
              <a:buFont typeface="Calibri" pitchFamily="34" charset="0"/>
              <a:buAutoNum type="arabicPeriod"/>
              <a:defRPr/>
            </a:pPr>
            <a:r>
              <a:rPr lang="en-US" altLang="en-US" sz="3200">
                <a:ea typeface="ＭＳ Ｐゴシック" pitchFamily="34" charset="-128"/>
              </a:rPr>
              <a:t>What service or task does the animal provide for you?</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65225"/>
            <a:ext cx="8229600" cy="971550"/>
          </a:xfrm>
        </p:spPr>
        <p:txBody>
          <a:bodyPr rtlCol="0">
            <a:normAutofit fontScale="90000"/>
          </a:bodyPr>
          <a:lstStyle/>
          <a:p>
            <a:pPr eaLnBrk="1" fontAlgn="auto" hangingPunct="1">
              <a:spcAft>
                <a:spcPts val="0"/>
              </a:spcAft>
              <a:defRPr/>
            </a:pPr>
            <a:r>
              <a:rPr lang="en-US" altLang="en-US" sz="3800">
                <a:ea typeface="ＭＳ Ｐゴシック" pitchFamily="34" charset="-128"/>
              </a:rPr>
              <a:t>Important Things to Know </a:t>
            </a:r>
            <a:br>
              <a:rPr lang="en-US" altLang="en-US" sz="3800">
                <a:ea typeface="ＭＳ Ｐゴシック" pitchFamily="34" charset="-128"/>
              </a:rPr>
            </a:br>
            <a:r>
              <a:rPr lang="en-US" altLang="en-US" sz="3800">
                <a:ea typeface="ＭＳ Ｐゴシック" pitchFamily="34" charset="-128"/>
              </a:rPr>
              <a:t>About Service Animals</a:t>
            </a:r>
          </a:p>
        </p:txBody>
      </p:sp>
      <p:sp>
        <p:nvSpPr>
          <p:cNvPr id="38915" name="Content Placeholder 2"/>
          <p:cNvSpPr>
            <a:spLocks noGrp="1"/>
          </p:cNvSpPr>
          <p:nvPr>
            <p:ph idx="1"/>
          </p:nvPr>
        </p:nvSpPr>
        <p:spPr>
          <a:xfrm>
            <a:off x="457200" y="2347913"/>
            <a:ext cx="8229600" cy="3698875"/>
          </a:xfrm>
        </p:spPr>
        <p:txBody>
          <a:bodyPr rtlCol="0">
            <a:normAutofit fontScale="92500" lnSpcReduction="20000"/>
          </a:bodyPr>
          <a:lstStyle/>
          <a:p>
            <a:pPr marL="228600" indent="-228600" eaLnBrk="1" fontAlgn="auto" hangingPunct="1">
              <a:spcAft>
                <a:spcPts val="0"/>
              </a:spcAft>
              <a:buClr>
                <a:schemeClr val="tx2"/>
              </a:buClr>
              <a:buFont typeface="Wingdings" panose="05000000000000000000" pitchFamily="2" charset="2"/>
              <a:buChar char="§"/>
              <a:defRPr/>
            </a:pPr>
            <a:r>
              <a:rPr lang="en-US" altLang="en-US" sz="2400">
                <a:ea typeface="ＭＳ Ｐゴシック" pitchFamily="34" charset="-128"/>
              </a:rPr>
              <a:t>Students with service animals do NOT have to register with the Student Disability Resource Center in order to bring the animal into an academic building.</a:t>
            </a:r>
          </a:p>
          <a:p>
            <a:pPr marL="228600" indent="-228600" eaLnBrk="1" fontAlgn="auto" hangingPunct="1">
              <a:spcAft>
                <a:spcPts val="0"/>
              </a:spcAft>
              <a:buClr>
                <a:schemeClr val="tx2"/>
              </a:buClr>
              <a:buFont typeface="Wingdings" panose="05000000000000000000" pitchFamily="2" charset="2"/>
              <a:buChar char="§"/>
              <a:defRPr/>
            </a:pPr>
            <a:r>
              <a:rPr lang="en-US" altLang="en-US" sz="2400">
                <a:ea typeface="ＭＳ Ｐゴシック" pitchFamily="34" charset="-128"/>
              </a:rPr>
              <a:t>Students are NOT required to submit documentation of a disability or to provide documentation of the service animals training.</a:t>
            </a:r>
          </a:p>
          <a:p>
            <a:pPr marL="228600" indent="-228600" eaLnBrk="1" fontAlgn="auto" hangingPunct="1">
              <a:spcAft>
                <a:spcPts val="0"/>
              </a:spcAft>
              <a:buClr>
                <a:schemeClr val="tx2"/>
              </a:buClr>
              <a:buFont typeface="Wingdings" panose="05000000000000000000" pitchFamily="2" charset="2"/>
              <a:buChar char="§"/>
              <a:defRPr/>
            </a:pPr>
            <a:r>
              <a:rPr lang="en-US" altLang="en-US" sz="2400">
                <a:ea typeface="ＭＳ Ｐゴシック" pitchFamily="34" charset="-128"/>
              </a:rPr>
              <a:t>Service animals are considered an extension of the student themselves and thus must follow the same conduct code.</a:t>
            </a:r>
          </a:p>
          <a:p>
            <a:pPr marL="228600" indent="-228600" eaLnBrk="1" fontAlgn="auto" hangingPunct="1">
              <a:spcAft>
                <a:spcPts val="0"/>
              </a:spcAft>
              <a:buClr>
                <a:schemeClr val="tx2"/>
              </a:buClr>
              <a:buFont typeface="Wingdings" panose="05000000000000000000" pitchFamily="2" charset="2"/>
              <a:buChar char="§"/>
              <a:defRPr/>
            </a:pPr>
            <a:r>
              <a:rPr lang="en-US" altLang="en-US" sz="2400">
                <a:ea typeface="ＭＳ Ｐゴシック" pitchFamily="34" charset="-128"/>
              </a:rPr>
              <a:t>The service animal may not be disruptive in the classroom, such as barking or walking around and must be under control at all times. Faculty may ask the student to remove the disruptive animal from the classroom.</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165225"/>
            <a:ext cx="8229600" cy="971550"/>
          </a:xfrm>
        </p:spPr>
        <p:txBody>
          <a:bodyPr rtlCol="0">
            <a:normAutofit fontScale="90000"/>
          </a:bodyPr>
          <a:lstStyle/>
          <a:p>
            <a:pPr eaLnBrk="1" fontAlgn="auto" hangingPunct="1">
              <a:spcAft>
                <a:spcPts val="0"/>
              </a:spcAft>
              <a:defRPr/>
            </a:pPr>
            <a:r>
              <a:rPr lang="en-US" altLang="en-US" sz="4000">
                <a:ea typeface="ＭＳ Ｐゴシック" pitchFamily="34" charset="-128"/>
              </a:rPr>
              <a:t>Accommodations Regarding Food Allergies</a:t>
            </a:r>
          </a:p>
        </p:txBody>
      </p:sp>
      <p:sp>
        <p:nvSpPr>
          <p:cNvPr id="40963" name="Content Placeholder 2"/>
          <p:cNvSpPr>
            <a:spLocks noGrp="1"/>
          </p:cNvSpPr>
          <p:nvPr>
            <p:ph idx="1"/>
          </p:nvPr>
        </p:nvSpPr>
        <p:spPr>
          <a:xfrm>
            <a:off x="457200" y="2347913"/>
            <a:ext cx="8229600" cy="3698875"/>
          </a:xfrm>
        </p:spPr>
        <p:txBody>
          <a:bodyPr rtlCol="0">
            <a:normAutofit lnSpcReduction="10000"/>
          </a:bodyPr>
          <a:lstStyle/>
          <a:p>
            <a:pPr marL="347663" indent="-347663" eaLnBrk="1" fontAlgn="auto" hangingPunct="1">
              <a:spcAft>
                <a:spcPts val="0"/>
              </a:spcAft>
              <a:buClr>
                <a:schemeClr val="tx2"/>
              </a:buClr>
              <a:buFont typeface="Wingdings" panose="05000000000000000000" pitchFamily="2" charset="2"/>
              <a:buChar char="§"/>
              <a:defRPr/>
            </a:pPr>
            <a:r>
              <a:rPr lang="en-US" altLang="en-US">
                <a:ea typeface="ＭＳ Ｐゴシック" pitchFamily="34" charset="-128"/>
              </a:rPr>
              <a:t>Food allergies are now a protected class under ADA.</a:t>
            </a:r>
          </a:p>
          <a:p>
            <a:pPr marL="347663" indent="-347663" eaLnBrk="1" fontAlgn="auto" hangingPunct="1">
              <a:spcAft>
                <a:spcPts val="0"/>
              </a:spcAft>
              <a:buClr>
                <a:schemeClr val="tx2"/>
              </a:buClr>
              <a:buFont typeface="Wingdings" panose="05000000000000000000" pitchFamily="2" charset="2"/>
              <a:buChar char="§"/>
              <a:defRPr/>
            </a:pPr>
            <a:r>
              <a:rPr lang="en-US" altLang="en-US">
                <a:ea typeface="ＭＳ Ｐゴシック" pitchFamily="34" charset="-128"/>
              </a:rPr>
              <a:t>Faculty may be asked to make an announcement that food cannot be brought into the classroom due to this.</a:t>
            </a:r>
          </a:p>
          <a:p>
            <a:pPr marL="747713" lvl="1" indent="-347663" eaLnBrk="1" fontAlgn="auto" hangingPunct="1">
              <a:spcAft>
                <a:spcPts val="0"/>
              </a:spcAft>
              <a:buClr>
                <a:schemeClr val="tx2"/>
              </a:buClr>
              <a:buFont typeface="Wingdings" panose="05000000000000000000" pitchFamily="2" charset="2"/>
              <a:buChar char="Ø"/>
              <a:defRPr/>
            </a:pPr>
            <a:r>
              <a:rPr lang="en-US" altLang="en-US">
                <a:ea typeface="ＭＳ Ｐゴシック" pitchFamily="34" charset="-128"/>
              </a:rPr>
              <a:t>In this situation, the faculty member will be provided with a script to read to the class if this is necessary.</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cs typeface="Times New Roman" panose="02020603050405020304" pitchFamily="18" charset="0"/>
              </a:rPr>
              <a:t>Student Disability Resource Center</a:t>
            </a:r>
          </a:p>
        </p:txBody>
      </p:sp>
      <p:sp>
        <p:nvSpPr>
          <p:cNvPr id="11267" name="Content Placeholder 2"/>
          <p:cNvSpPr>
            <a:spLocks noGrp="1"/>
          </p:cNvSpPr>
          <p:nvPr>
            <p:ph idx="1"/>
          </p:nvPr>
        </p:nvSpPr>
        <p:spPr>
          <a:xfrm>
            <a:off x="457200" y="2347913"/>
            <a:ext cx="8229600" cy="3698875"/>
          </a:xfrm>
        </p:spPr>
        <p:txBody>
          <a:bodyPr/>
          <a:lstStyle/>
          <a:p>
            <a:pPr eaLnBrk="1" hangingPunct="1"/>
            <a:r>
              <a:rPr lang="en-US" altLang="en-US">
                <a:latin typeface="Arial" panose="020B0604020202020204" pitchFamily="34" charset="0"/>
                <a:cs typeface="Arial" panose="020B0604020202020204" pitchFamily="34" charset="0"/>
              </a:rPr>
              <a:t>As a department in the office of the Dean of Students our mission is to support an inclusive academic environment through education, empowerment, crisis management, and advocacy of students in collaboration with campus and community partners.</a:t>
            </a:r>
          </a:p>
        </p:txBody>
      </p:sp>
    </p:spTree>
  </p:cSld>
  <p:clrMapOvr>
    <a:masterClrMapping/>
  </p:clrMapOvr>
  <p:transition spd="med">
    <p:cover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225"/>
            <a:ext cx="8229600" cy="971550"/>
          </a:xfrm>
        </p:spPr>
        <p:txBody>
          <a:bodyPr rtlCol="0">
            <a:normAutofit fontScale="90000"/>
          </a:bodyPr>
          <a:lstStyle/>
          <a:p>
            <a:pPr eaLnBrk="1" fontAlgn="auto" hangingPunct="1">
              <a:spcAft>
                <a:spcPts val="0"/>
              </a:spcAft>
              <a:defRPr/>
            </a:pPr>
            <a:r>
              <a:rPr lang="en-US"/>
              <a:t>General Suggestions for Making Classes Accessible</a:t>
            </a:r>
          </a:p>
        </p:txBody>
      </p:sp>
      <p:sp>
        <p:nvSpPr>
          <p:cNvPr id="3" name="Content Placeholder 2"/>
          <p:cNvSpPr>
            <a:spLocks noGrp="1"/>
          </p:cNvSpPr>
          <p:nvPr>
            <p:ph idx="1"/>
          </p:nvPr>
        </p:nvSpPr>
        <p:spPr>
          <a:xfrm>
            <a:off x="457200" y="2347913"/>
            <a:ext cx="8229600" cy="3698875"/>
          </a:xfrm>
        </p:spPr>
        <p:txBody>
          <a:bodyPr rtlCol="0">
            <a:normAutofit fontScale="70000" lnSpcReduction="20000"/>
          </a:bodyPr>
          <a:lstStyle/>
          <a:p>
            <a:pPr eaLnBrk="1" fontAlgn="auto" hangingPunct="1">
              <a:spcAft>
                <a:spcPts val="0"/>
              </a:spcAft>
              <a:buFont typeface="Arial"/>
              <a:buChar char="•"/>
              <a:defRPr/>
            </a:pPr>
            <a:r>
              <a:rPr lang="en-US"/>
              <a:t>Create and environment that respects and values diversity. Ensure that the syllabus statement is included and discussed at the beginning of each semester.  Invite students to come to speak with you.</a:t>
            </a:r>
          </a:p>
          <a:p>
            <a:pPr eaLnBrk="1" fontAlgn="auto" hangingPunct="1">
              <a:spcAft>
                <a:spcPts val="0"/>
              </a:spcAft>
              <a:buFont typeface="Arial"/>
              <a:buChar char="•"/>
              <a:defRPr/>
            </a:pPr>
            <a:r>
              <a:rPr lang="en-US"/>
              <a:t>Meet with students about their accommodation letters to ensure you are both clear on how the accommodations will be provided for your course.</a:t>
            </a:r>
          </a:p>
          <a:p>
            <a:pPr eaLnBrk="1" fontAlgn="auto" hangingPunct="1">
              <a:spcAft>
                <a:spcPts val="0"/>
              </a:spcAft>
              <a:buFont typeface="Arial"/>
              <a:buChar char="•"/>
              <a:defRPr/>
            </a:pPr>
            <a:r>
              <a:rPr lang="en-US"/>
              <a:t>Have Policies and Procedures for your course in place and stated in the syllabus.</a:t>
            </a:r>
          </a:p>
          <a:p>
            <a:pPr eaLnBrk="1" fontAlgn="auto" hangingPunct="1">
              <a:spcAft>
                <a:spcPts val="0"/>
              </a:spcAft>
              <a:buFont typeface="Arial"/>
              <a:buChar char="•"/>
              <a:defRPr/>
            </a:pPr>
            <a:r>
              <a:rPr lang="en-US"/>
              <a:t>Make sure the facility and your classroom is fully accessible.</a:t>
            </a:r>
          </a:p>
          <a:p>
            <a:pPr eaLnBrk="1" fontAlgn="auto" hangingPunct="1">
              <a:spcAft>
                <a:spcPts val="0"/>
              </a:spcAft>
              <a:buFont typeface="Arial"/>
              <a:buChar char="•"/>
              <a:defRPr/>
            </a:pPr>
            <a:r>
              <a:rPr lang="en-US"/>
              <a:t>Consider alternative methods of administering tests and quizzes</a:t>
            </a:r>
          </a:p>
        </p:txBody>
      </p:sp>
    </p:spTree>
  </p:cSld>
  <p:clrMapOvr>
    <a:masterClrMapping/>
  </p:clrMapOvr>
  <p:transition spd="med">
    <p:cover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03250" y="990600"/>
            <a:ext cx="8077200" cy="1143000"/>
          </a:xfrm>
        </p:spPr>
        <p:txBody>
          <a:bodyPr/>
          <a:lstStyle/>
          <a:p>
            <a:pPr eaLnBrk="1" hangingPunct="1"/>
            <a:r>
              <a:rPr lang="en-US" altLang="en-US" sz="4000">
                <a:latin typeface="Times New Roman" panose="02020603050405020304" pitchFamily="18" charset="0"/>
                <a:ea typeface="ＭＳ Ｐゴシック" panose="020B0600070205080204" pitchFamily="34" charset="-128"/>
                <a:cs typeface="Times New Roman" panose="02020603050405020304" pitchFamily="18" charset="0"/>
              </a:rPr>
              <a:t>Why use Universal Design principles?</a:t>
            </a:r>
          </a:p>
        </p:txBody>
      </p:sp>
      <p:sp>
        <p:nvSpPr>
          <p:cNvPr id="40963" name="Content Placeholder 2"/>
          <p:cNvSpPr>
            <a:spLocks noGrp="1"/>
          </p:cNvSpPr>
          <p:nvPr>
            <p:ph idx="1"/>
          </p:nvPr>
        </p:nvSpPr>
        <p:spPr>
          <a:xfrm>
            <a:off x="457200" y="2347913"/>
            <a:ext cx="8229600" cy="3698875"/>
          </a:xfrm>
        </p:spPr>
        <p:txBody>
          <a:bodyPr rtlCol="0">
            <a:normAutofit lnSpcReduction="10000"/>
          </a:bodyPr>
          <a:lstStyle/>
          <a:p>
            <a:pPr eaLnBrk="1" fontAlgn="auto" hangingPunct="1">
              <a:spcAft>
                <a:spcPts val="0"/>
              </a:spcAft>
              <a:buFont typeface="Arial"/>
              <a:buChar char="•"/>
              <a:defRPr/>
            </a:pPr>
            <a:r>
              <a:rPr lang="en-US" altLang="en-US" sz="1800">
                <a:ea typeface="ＭＳ Ｐゴシック" panose="020B0600070205080204" pitchFamily="34" charset="-128"/>
              </a:rPr>
              <a:t>Traditional means of meeting the learning needs of students with disabilities have significant limitations. </a:t>
            </a:r>
          </a:p>
          <a:p>
            <a:pPr lvl="1" eaLnBrk="1" fontAlgn="auto" hangingPunct="1">
              <a:spcAft>
                <a:spcPts val="0"/>
              </a:spcAft>
              <a:buFont typeface="Arial"/>
              <a:buChar char="–"/>
              <a:defRPr/>
            </a:pPr>
            <a:r>
              <a:rPr lang="en-US" altLang="en-US" sz="1600">
                <a:ea typeface="ＭＳ Ｐゴシック" panose="020B0600070205080204" pitchFamily="34" charset="-128"/>
              </a:rPr>
              <a:t>Classroom accommodations, such as extra time on tests or the provision of a </a:t>
            </a:r>
            <a:r>
              <a:rPr lang="en-US" altLang="en-US" sz="1600" err="1">
                <a:ea typeface="ＭＳ Ｐゴシック" panose="020B0600070205080204" pitchFamily="34" charset="-128"/>
              </a:rPr>
              <a:t>notetaker</a:t>
            </a:r>
            <a:r>
              <a:rPr lang="en-US" altLang="en-US" sz="1600">
                <a:ea typeface="ＭＳ Ｐゴシック" panose="020B0600070205080204" pitchFamily="34" charset="-128"/>
              </a:rPr>
              <a:t>, are typically changes that are retrofitted to a course in order to minimize the impact of the disability. </a:t>
            </a:r>
          </a:p>
          <a:p>
            <a:pPr lvl="1" eaLnBrk="1" fontAlgn="auto" hangingPunct="1">
              <a:spcAft>
                <a:spcPts val="0"/>
              </a:spcAft>
              <a:buFont typeface="Arial"/>
              <a:buChar char="–"/>
              <a:defRPr/>
            </a:pPr>
            <a:r>
              <a:rPr lang="en-US" altLang="en-US" sz="1600">
                <a:ea typeface="ＭＳ Ｐゴシック" panose="020B0600070205080204" pitchFamily="34" charset="-128"/>
              </a:rPr>
              <a:t>UDI offers a proactive alternative for ensuring access to higher education for college students with disabilities. </a:t>
            </a:r>
          </a:p>
          <a:p>
            <a:pPr lvl="1" eaLnBrk="1" fontAlgn="auto" hangingPunct="1">
              <a:spcAft>
                <a:spcPts val="0"/>
              </a:spcAft>
              <a:buFont typeface="Arial"/>
              <a:buChar char="–"/>
              <a:defRPr/>
            </a:pPr>
            <a:r>
              <a:rPr lang="en-US" altLang="en-US" sz="1600" b="1">
                <a:ea typeface="ＭＳ Ｐゴシック" panose="020B0600070205080204" pitchFamily="34" charset="-128"/>
              </a:rPr>
              <a:t>When we are able to focus a framework and tools for designing inclusive college instruction, the dialogue surrounding college students with disabilities changes from a focus on compliance, accommodations, and nondiscrimination to an emphasis on teaching and learning. </a:t>
            </a:r>
          </a:p>
          <a:p>
            <a:pPr lvl="1" eaLnBrk="1" fontAlgn="auto" hangingPunct="1">
              <a:spcAft>
                <a:spcPts val="0"/>
              </a:spcAft>
              <a:buFont typeface="Arial"/>
              <a:buChar char="–"/>
              <a:defRPr/>
            </a:pPr>
            <a:r>
              <a:rPr lang="en-US" altLang="en-US" sz="1600">
                <a:ea typeface="ＭＳ Ｐゴシック" panose="020B0600070205080204" pitchFamily="34" charset="-128"/>
              </a:rPr>
              <a:t>Learning environments can never be entirely accessible to all students' needs since some students will continue to need individualized accommodations. But all learning environments can be made more accessible and inclusive. </a:t>
            </a:r>
            <a:endParaRPr lang="en-US" altLang="en-US" sz="1400">
              <a:ea typeface="ＭＳ Ｐゴシック" panose="020B0600070205080204" pitchFamily="34" charset="-128"/>
            </a:endParaRPr>
          </a:p>
        </p:txBody>
      </p:sp>
    </p:spTree>
  </p:cSld>
  <p:clrMapOvr>
    <a:masterClrMapping/>
  </p:clrMapOvr>
  <p:transition spd="med">
    <p:cover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168400"/>
            <a:ext cx="8229600" cy="863600"/>
          </a:xfrm>
        </p:spPr>
        <p:txBody>
          <a:bodyPr rtlCol="0">
            <a:normAutofit fontScale="90000"/>
          </a:bodyPr>
          <a:lstStyle/>
          <a:p>
            <a:pPr eaLnBrk="1" fontAlgn="auto" hangingPunct="1">
              <a:spcAft>
                <a:spcPts val="0"/>
              </a:spcAft>
              <a:defRPr/>
            </a:pPr>
            <a:r>
              <a:rPr lang="en-US" altLang="en-US">
                <a:ea typeface="ＭＳ Ｐゴシック" panose="020B0600070205080204" pitchFamily="34" charset="-128"/>
              </a:rPr>
              <a:t>Guiding Principles of Universal Design of Instruction</a:t>
            </a:r>
          </a:p>
        </p:txBody>
      </p:sp>
      <p:pic>
        <p:nvPicPr>
          <p:cNvPr id="53251" name="Picture 2" descr="Universal Design (UD) is a conceptual framework for designing and developing inclusive environments. It stems from an attitude, not a prescriptive set of procedures. Universal design reframes the concept of accessibility from special features for a few to good design for everyone." title="universal design definiti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2438400"/>
            <a:ext cx="3124200" cy="3867150"/>
          </a:xfrm>
          <a:noFill/>
        </p:spPr>
      </p:pic>
      <p:sp>
        <p:nvSpPr>
          <p:cNvPr id="41987" name="Content Placeholder 3"/>
          <p:cNvSpPr>
            <a:spLocks noGrp="1"/>
          </p:cNvSpPr>
          <p:nvPr>
            <p:ph sz="half" idx="2"/>
          </p:nvPr>
        </p:nvSpPr>
        <p:spPr>
          <a:xfrm>
            <a:off x="4648200" y="2362200"/>
            <a:ext cx="4038600" cy="3768725"/>
          </a:xfrm>
        </p:spPr>
        <p:txBody>
          <a:bodyPr rtlCol="0">
            <a:normAutofit lnSpcReduction="10000"/>
          </a:bodyPr>
          <a:lstStyle/>
          <a:p>
            <a:pPr eaLnBrk="1" fontAlgn="auto" hangingPunct="1">
              <a:spcAft>
                <a:spcPts val="0"/>
              </a:spcAft>
              <a:buFont typeface="Arial"/>
              <a:buChar char="•"/>
              <a:defRPr/>
            </a:pPr>
            <a:r>
              <a:rPr lang="en-US" altLang="en-US" sz="1400">
                <a:ea typeface="ＭＳ Ｐゴシック" panose="020B0600070205080204" pitchFamily="34" charset="-128"/>
              </a:rPr>
              <a:t>Creating a Respectful and Welcoming Climate for Learning</a:t>
            </a:r>
          </a:p>
          <a:p>
            <a:pPr eaLnBrk="1" fontAlgn="auto" hangingPunct="1">
              <a:spcAft>
                <a:spcPts val="0"/>
              </a:spcAft>
              <a:buFont typeface="Arial"/>
              <a:buChar char="•"/>
              <a:defRPr/>
            </a:pPr>
            <a:r>
              <a:rPr lang="en-US" altLang="en-US" sz="1400">
                <a:ea typeface="ＭＳ Ｐゴシック" panose="020B0600070205080204" pitchFamily="34" charset="-128"/>
              </a:rPr>
              <a:t>Determining Essential Course Components</a:t>
            </a:r>
          </a:p>
          <a:p>
            <a:pPr eaLnBrk="1" fontAlgn="auto" hangingPunct="1">
              <a:spcAft>
                <a:spcPts val="0"/>
              </a:spcAft>
              <a:buFont typeface="Arial"/>
              <a:buChar char="•"/>
              <a:defRPr/>
            </a:pPr>
            <a:r>
              <a:rPr lang="en-US" altLang="en-US" sz="1400">
                <a:ea typeface="ＭＳ Ｐゴシック" panose="020B0600070205080204" pitchFamily="34" charset="-128"/>
              </a:rPr>
              <a:t>Communicating Clear Expectations</a:t>
            </a:r>
          </a:p>
          <a:p>
            <a:pPr eaLnBrk="1" fontAlgn="auto" hangingPunct="1">
              <a:spcAft>
                <a:spcPts val="0"/>
              </a:spcAft>
              <a:buFont typeface="Arial"/>
              <a:buChar char="•"/>
              <a:defRPr/>
            </a:pPr>
            <a:r>
              <a:rPr lang="en-US" altLang="en-US" sz="1400">
                <a:ea typeface="ＭＳ Ｐゴシック" panose="020B0600070205080204" pitchFamily="34" charset="-128"/>
              </a:rPr>
              <a:t>Using Diverse Teaching Methods</a:t>
            </a:r>
          </a:p>
          <a:p>
            <a:pPr eaLnBrk="1" fontAlgn="auto" hangingPunct="1">
              <a:spcAft>
                <a:spcPts val="0"/>
              </a:spcAft>
              <a:buFont typeface="Arial"/>
              <a:buChar char="•"/>
              <a:defRPr/>
            </a:pPr>
            <a:r>
              <a:rPr lang="en-US" altLang="en-US" sz="1400">
                <a:ea typeface="ＭＳ Ｐゴシック" panose="020B0600070205080204" pitchFamily="34" charset="-128"/>
              </a:rPr>
              <a:t>Providing Natural Supports</a:t>
            </a:r>
          </a:p>
          <a:p>
            <a:pPr eaLnBrk="1" fontAlgn="auto" hangingPunct="1">
              <a:spcAft>
                <a:spcPts val="0"/>
              </a:spcAft>
              <a:buFont typeface="Arial"/>
              <a:buChar char="•"/>
              <a:defRPr/>
            </a:pPr>
            <a:r>
              <a:rPr lang="en-US" altLang="en-US" sz="1400">
                <a:ea typeface="ＭＳ Ｐゴシック" panose="020B0600070205080204" pitchFamily="34" charset="-128"/>
              </a:rPr>
              <a:t>Creating Multiple Means for Demonstrating Knowledge</a:t>
            </a:r>
          </a:p>
          <a:p>
            <a:pPr eaLnBrk="1" fontAlgn="auto" hangingPunct="1">
              <a:spcAft>
                <a:spcPts val="0"/>
              </a:spcAft>
              <a:buFont typeface="Arial"/>
              <a:buChar char="•"/>
              <a:defRPr/>
            </a:pPr>
            <a:r>
              <a:rPr lang="en-US" altLang="en-US" sz="1400">
                <a:ea typeface="ＭＳ Ｐゴシック" panose="020B0600070205080204" pitchFamily="34" charset="-128"/>
              </a:rPr>
              <a:t>Providing Constructive Feedback</a:t>
            </a:r>
          </a:p>
          <a:p>
            <a:pPr eaLnBrk="1" fontAlgn="auto" hangingPunct="1">
              <a:spcAft>
                <a:spcPts val="0"/>
              </a:spcAft>
              <a:buFont typeface="Arial"/>
              <a:buChar char="•"/>
              <a:defRPr/>
            </a:pPr>
            <a:r>
              <a:rPr lang="en-US" altLang="en-US" sz="1400">
                <a:ea typeface="ＭＳ Ｐゴシック" panose="020B0600070205080204" pitchFamily="34" charset="-128"/>
              </a:rPr>
              <a:t>Promoting Interaction</a:t>
            </a:r>
          </a:p>
          <a:p>
            <a:pPr eaLnBrk="1" fontAlgn="auto" hangingPunct="1">
              <a:spcAft>
                <a:spcPts val="0"/>
              </a:spcAft>
              <a:buFont typeface="Arial"/>
              <a:buChar char="•"/>
              <a:defRPr/>
            </a:pPr>
            <a:r>
              <a:rPr lang="en-US" altLang="en-US" sz="1400">
                <a:ea typeface="ＭＳ Ｐゴシック" panose="020B0600070205080204" pitchFamily="34" charset="-128"/>
              </a:rPr>
              <a:t>Measuring Outcomes</a:t>
            </a:r>
          </a:p>
          <a:p>
            <a:pPr eaLnBrk="1" fontAlgn="auto" hangingPunct="1">
              <a:spcAft>
                <a:spcPts val="0"/>
              </a:spcAft>
              <a:buFont typeface="Arial"/>
              <a:buChar char="•"/>
              <a:defRPr/>
            </a:pPr>
            <a:endParaRPr lang="en-US" altLang="en-US" sz="1400">
              <a:ea typeface="ＭＳ Ｐゴシック" panose="020B0600070205080204" pitchFamily="34" charset="-128"/>
            </a:endParaRPr>
          </a:p>
          <a:p>
            <a:pPr eaLnBrk="1" fontAlgn="auto" hangingPunct="1">
              <a:spcAft>
                <a:spcPts val="0"/>
              </a:spcAft>
              <a:buFont typeface="Arial"/>
              <a:buChar char="•"/>
              <a:defRPr/>
            </a:pPr>
            <a:endParaRPr lang="en-US" altLang="en-US" sz="1400">
              <a:ea typeface="ＭＳ Ｐゴシック" panose="020B0600070205080204" pitchFamily="34" charset="-128"/>
            </a:endParaRPr>
          </a:p>
          <a:p>
            <a:pPr eaLnBrk="1" fontAlgn="auto" hangingPunct="1">
              <a:spcAft>
                <a:spcPts val="0"/>
              </a:spcAft>
              <a:buFont typeface="Arial"/>
              <a:buChar char="•"/>
              <a:defRPr/>
            </a:pPr>
            <a:endParaRPr lang="en-US" altLang="en-US" sz="1400">
              <a:ea typeface="ＭＳ Ｐゴシック" panose="020B0600070205080204" pitchFamily="34" charset="-128"/>
            </a:endParaRPr>
          </a:p>
          <a:p>
            <a:pPr eaLnBrk="1" fontAlgn="auto" hangingPunct="1">
              <a:spcAft>
                <a:spcPts val="0"/>
              </a:spcAft>
              <a:buFont typeface="Arial"/>
              <a:buChar char="•"/>
              <a:defRPr/>
            </a:pPr>
            <a:r>
              <a:rPr lang="en-US" altLang="en-US" sz="1400">
                <a:ea typeface="ＭＳ Ｐゴシック" panose="020B0600070205080204" pitchFamily="34" charset="-128"/>
              </a:rPr>
              <a:t>http://facultyware.uconn.edu/home.cfm</a:t>
            </a:r>
          </a:p>
        </p:txBody>
      </p:sp>
    </p:spTree>
  </p:cSld>
  <p:clrMapOvr>
    <a:masterClrMapping/>
  </p:clrMapOvr>
  <p:transition spd="med">
    <p:cover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168400"/>
            <a:ext cx="8229600" cy="86360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Some ideas for UDI</a:t>
            </a:r>
          </a:p>
        </p:txBody>
      </p:sp>
      <p:sp>
        <p:nvSpPr>
          <p:cNvPr id="43011" name="Content Placeholder 2"/>
          <p:cNvSpPr>
            <a:spLocks noGrp="1"/>
          </p:cNvSpPr>
          <p:nvPr>
            <p:ph sz="half" idx="1"/>
          </p:nvPr>
        </p:nvSpPr>
        <p:spPr>
          <a:xfrm>
            <a:off x="457200" y="2189163"/>
            <a:ext cx="4038600" cy="3941762"/>
          </a:xfrm>
        </p:spPr>
        <p:txBody>
          <a:bodyPr rtlCol="0">
            <a:normAutofit fontScale="92500"/>
          </a:bodyPr>
          <a:lstStyle/>
          <a:p>
            <a:pPr eaLnBrk="1" fontAlgn="auto" hangingPunct="1">
              <a:spcAft>
                <a:spcPts val="0"/>
              </a:spcAft>
              <a:buFont typeface="Arial"/>
              <a:buChar char="•"/>
              <a:defRPr/>
            </a:pPr>
            <a:r>
              <a:rPr lang="en-US" altLang="en-US" sz="2000">
                <a:ea typeface="ＭＳ Ｐゴシック" panose="020B0600070205080204" pitchFamily="34" charset="-128"/>
              </a:rPr>
              <a:t>Interaction</a:t>
            </a:r>
          </a:p>
          <a:p>
            <a:pPr lvl="1" eaLnBrk="1" fontAlgn="auto" hangingPunct="1">
              <a:spcAft>
                <a:spcPts val="0"/>
              </a:spcAft>
              <a:buFont typeface="Arial"/>
              <a:buChar char="–"/>
              <a:defRPr/>
            </a:pPr>
            <a:r>
              <a:rPr lang="en-US" altLang="en-US" sz="1600">
                <a:ea typeface="ＭＳ Ｐゴシック" panose="020B0600070205080204" pitchFamily="34" charset="-128"/>
              </a:rPr>
              <a:t>Make interactions accessible for all participants – example telephone conference calls (can everyone hear and speak?  Access issues)</a:t>
            </a:r>
          </a:p>
          <a:p>
            <a:pPr lvl="1" eaLnBrk="1" fontAlgn="auto" hangingPunct="1">
              <a:spcAft>
                <a:spcPts val="0"/>
              </a:spcAft>
              <a:buFont typeface="Arial"/>
              <a:buChar char="–"/>
              <a:defRPr/>
            </a:pPr>
            <a:r>
              <a:rPr lang="en-US" altLang="en-US" sz="1600">
                <a:ea typeface="ＭＳ Ｐゴシック" panose="020B0600070205080204" pitchFamily="34" charset="-128"/>
              </a:rPr>
              <a:t>Encourage cooperative learning – group projects, online discussions, in class discussion, etc.</a:t>
            </a:r>
          </a:p>
          <a:p>
            <a:pPr lvl="1" eaLnBrk="1" fontAlgn="auto" hangingPunct="1">
              <a:spcAft>
                <a:spcPts val="0"/>
              </a:spcAft>
              <a:buFont typeface="Arial"/>
              <a:buChar char="–"/>
              <a:defRPr/>
            </a:pPr>
            <a:r>
              <a:rPr lang="en-US" altLang="en-US" sz="1600">
                <a:ea typeface="ＭＳ Ｐゴシック" panose="020B0600070205080204" pitchFamily="34" charset="-128"/>
              </a:rPr>
              <a:t>Promote effective communication – clarity of information presented, eliminate </a:t>
            </a:r>
            <a:r>
              <a:rPr lang="ja-JP" altLang="en-US" sz="1600">
                <a:ea typeface="ＭＳ Ｐゴシック" panose="020B0600070205080204" pitchFamily="34" charset="-128"/>
              </a:rPr>
              <a:t>“</a:t>
            </a:r>
            <a:r>
              <a:rPr lang="en-US" altLang="ja-JP" sz="1600">
                <a:ea typeface="ＭＳ Ｐゴシック" panose="020B0600070205080204" pitchFamily="34" charset="-128"/>
              </a:rPr>
              <a:t>razzle dazzle</a:t>
            </a:r>
            <a:r>
              <a:rPr lang="ja-JP" altLang="en-US" sz="1600">
                <a:ea typeface="ＭＳ Ｐゴシック" panose="020B0600070205080204" pitchFamily="34" charset="-128"/>
              </a:rPr>
              <a:t>”</a:t>
            </a:r>
            <a:r>
              <a:rPr lang="en-US" altLang="ja-JP" sz="1600">
                <a:ea typeface="ＭＳ Ｐゴシック" panose="020B0600070205080204" pitchFamily="34" charset="-128"/>
              </a:rPr>
              <a:t>, use clear straightforward language</a:t>
            </a:r>
            <a:endParaRPr lang="en-US" altLang="en-US" sz="1600">
              <a:ea typeface="ＭＳ Ｐゴシック" panose="020B0600070205080204" pitchFamily="34" charset="-128"/>
            </a:endParaRPr>
          </a:p>
        </p:txBody>
      </p:sp>
      <p:sp>
        <p:nvSpPr>
          <p:cNvPr id="43012" name="Content Placeholder 3"/>
          <p:cNvSpPr>
            <a:spLocks noGrp="1"/>
          </p:cNvSpPr>
          <p:nvPr>
            <p:ph sz="half" idx="2"/>
          </p:nvPr>
        </p:nvSpPr>
        <p:spPr>
          <a:xfrm>
            <a:off x="4648200" y="2189163"/>
            <a:ext cx="4038600" cy="3941762"/>
          </a:xfrm>
        </p:spPr>
        <p:txBody>
          <a:bodyPr rtlCol="0">
            <a:normAutofit fontScale="92500"/>
          </a:bodyPr>
          <a:lstStyle/>
          <a:p>
            <a:pPr eaLnBrk="1" fontAlgn="auto" hangingPunct="1">
              <a:spcAft>
                <a:spcPts val="0"/>
              </a:spcAft>
              <a:buFont typeface="Arial"/>
              <a:buChar char="•"/>
              <a:defRPr/>
            </a:pPr>
            <a:r>
              <a:rPr lang="en-US" altLang="en-US" sz="2000">
                <a:ea typeface="ＭＳ Ｐゴシック" panose="020B0600070205080204" pitchFamily="34" charset="-128"/>
              </a:rPr>
              <a:t>Delivery Methods</a:t>
            </a:r>
          </a:p>
          <a:p>
            <a:pPr lvl="1" eaLnBrk="1" fontAlgn="auto" hangingPunct="1">
              <a:spcAft>
                <a:spcPts val="0"/>
              </a:spcAft>
              <a:buFont typeface="Arial"/>
              <a:buChar char="–"/>
              <a:defRPr/>
            </a:pPr>
            <a:r>
              <a:rPr lang="en-US" altLang="en-US" sz="1600">
                <a:ea typeface="ＭＳ Ｐゴシック" panose="020B0600070205080204" pitchFamily="34" charset="-128"/>
              </a:rPr>
              <a:t>Choice of textbooks – well organized, emphasize important points, glossaries, etc. Inclusive language.</a:t>
            </a:r>
          </a:p>
          <a:p>
            <a:pPr lvl="1" eaLnBrk="1" fontAlgn="auto" hangingPunct="1">
              <a:spcAft>
                <a:spcPts val="0"/>
              </a:spcAft>
              <a:buFont typeface="Arial"/>
              <a:buChar char="–"/>
              <a:defRPr/>
            </a:pPr>
            <a:r>
              <a:rPr lang="en-US" altLang="en-US" sz="1600">
                <a:ea typeface="ＭＳ Ｐゴシック" panose="020B0600070205080204" pitchFamily="34" charset="-128"/>
              </a:rPr>
              <a:t>Make content relevant – help by putting things in context, using real life examples, use diverse examples</a:t>
            </a:r>
          </a:p>
          <a:p>
            <a:pPr lvl="1" eaLnBrk="1" fontAlgn="auto" hangingPunct="1">
              <a:spcAft>
                <a:spcPts val="0"/>
              </a:spcAft>
              <a:buFont typeface="Arial"/>
              <a:buChar char="–"/>
              <a:defRPr/>
            </a:pPr>
            <a:r>
              <a:rPr lang="en-US" altLang="en-US" sz="1600">
                <a:ea typeface="ＭＳ Ｐゴシック" panose="020B0600070205080204" pitchFamily="34" charset="-128"/>
              </a:rPr>
              <a:t>Provide cognitive supports – summaries, outlines, power point slides, study guides</a:t>
            </a:r>
          </a:p>
          <a:p>
            <a:pPr lvl="1" eaLnBrk="1" fontAlgn="auto" hangingPunct="1">
              <a:spcAft>
                <a:spcPts val="0"/>
              </a:spcAft>
              <a:buFont typeface="Arial"/>
              <a:buChar char="–"/>
              <a:defRPr/>
            </a:pPr>
            <a:r>
              <a:rPr lang="en-US" altLang="en-US" sz="1600">
                <a:ea typeface="ＭＳ Ｐゴシック" panose="020B0600070205080204" pitchFamily="34" charset="-128"/>
              </a:rPr>
              <a:t>Deliver instructions clearly and in multiple ways – orally and in writing</a:t>
            </a:r>
          </a:p>
          <a:p>
            <a:pPr lvl="1" eaLnBrk="1" fontAlgn="auto" hangingPunct="1">
              <a:spcAft>
                <a:spcPts val="0"/>
              </a:spcAft>
              <a:buFont typeface="Wingdings" panose="05000000000000000000" pitchFamily="2" charset="2"/>
              <a:buNone/>
              <a:defRPr/>
            </a:pPr>
            <a:endParaRPr lang="en-US" altLang="en-US" sz="1400">
              <a:ea typeface="ＭＳ Ｐゴシック" panose="020B0600070205080204" pitchFamily="34" charset="-128"/>
            </a:endParaRPr>
          </a:p>
          <a:p>
            <a:pPr lvl="1" eaLnBrk="1" fontAlgn="auto" hangingPunct="1">
              <a:spcAft>
                <a:spcPts val="0"/>
              </a:spcAft>
              <a:buFont typeface="Wingdings" panose="05000000000000000000" pitchFamily="2" charset="2"/>
              <a:buNone/>
              <a:defRPr/>
            </a:pPr>
            <a:r>
              <a:rPr lang="en-US" altLang="en-US" sz="1100">
                <a:ea typeface="ＭＳ Ｐゴシック" panose="020B0600070205080204" pitchFamily="34" charset="-128"/>
              </a:rPr>
              <a:t>Reference: Equal Access: Universal Design of Instruction</a:t>
            </a:r>
          </a:p>
        </p:txBody>
      </p:sp>
    </p:spTree>
  </p:cSld>
  <p:clrMapOvr>
    <a:masterClrMapping/>
  </p:clrMapOvr>
  <p:transition spd="med">
    <p:cover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533400" y="949325"/>
            <a:ext cx="8077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a:latin typeface="Arial" panose="020B0604020202020204" pitchFamily="34" charset="0"/>
              </a:rPr>
              <a:t>Faculty who want to begin incorporating UD principles should consider some of these ideas:</a:t>
            </a:r>
          </a:p>
          <a:p>
            <a:pPr>
              <a:spcBef>
                <a:spcPct val="0"/>
              </a:spcBef>
              <a:buFontTx/>
              <a:buNone/>
            </a:pPr>
            <a:endParaRPr lang="en-US" altLang="en-US" sz="1800">
              <a:latin typeface="Arial" panose="020B0604020202020204" pitchFamily="34" charset="0"/>
            </a:endParaRPr>
          </a:p>
          <a:p>
            <a:pPr>
              <a:lnSpc>
                <a:spcPct val="150000"/>
              </a:lnSpc>
              <a:spcBef>
                <a:spcPct val="0"/>
              </a:spcBef>
            </a:pPr>
            <a:r>
              <a:rPr lang="en-US" altLang="en-US" sz="1800">
                <a:latin typeface="Arial" panose="020B0604020202020204" pitchFamily="34" charset="0"/>
              </a:rPr>
              <a:t>Provide a comprehensive syllabus with clearly identified course requirements, accommodation statement, and due dates</a:t>
            </a:r>
          </a:p>
          <a:p>
            <a:pPr>
              <a:lnSpc>
                <a:spcPct val="150000"/>
              </a:lnSpc>
              <a:spcBef>
                <a:spcPct val="0"/>
              </a:spcBef>
            </a:pPr>
            <a:r>
              <a:rPr lang="en-US" altLang="en-US" sz="1800">
                <a:latin typeface="Arial" panose="020B0604020202020204" pitchFamily="34" charset="0"/>
              </a:rPr>
              <a:t>Post lecture notes online.</a:t>
            </a:r>
          </a:p>
          <a:p>
            <a:pPr>
              <a:lnSpc>
                <a:spcPct val="150000"/>
              </a:lnSpc>
              <a:spcBef>
                <a:spcPct val="0"/>
              </a:spcBef>
            </a:pPr>
            <a:r>
              <a:rPr lang="en-US" altLang="en-US" sz="1800">
                <a:latin typeface="Arial" panose="020B0604020202020204" pitchFamily="34" charset="0"/>
              </a:rPr>
              <a:t>Share  grading rubrics and/or models for written assignments.</a:t>
            </a:r>
          </a:p>
          <a:p>
            <a:pPr>
              <a:lnSpc>
                <a:spcPct val="150000"/>
              </a:lnSpc>
              <a:spcBef>
                <a:spcPct val="0"/>
              </a:spcBef>
            </a:pPr>
            <a:r>
              <a:rPr lang="en-US" altLang="en-US" sz="1800">
                <a:latin typeface="Arial" panose="020B0604020202020204" pitchFamily="34" charset="0"/>
              </a:rPr>
              <a:t>Using guided notes enables students to listen for essential concepts without copying notes off of board or overhead</a:t>
            </a:r>
          </a:p>
          <a:p>
            <a:pPr>
              <a:lnSpc>
                <a:spcPct val="150000"/>
              </a:lnSpc>
              <a:spcBef>
                <a:spcPct val="0"/>
              </a:spcBef>
            </a:pPr>
            <a:r>
              <a:rPr lang="en-US" altLang="en-US" sz="1800">
                <a:latin typeface="Arial" panose="020B0604020202020204" pitchFamily="34" charset="0"/>
              </a:rPr>
              <a:t>Develop study guides</a:t>
            </a:r>
          </a:p>
          <a:p>
            <a:pPr>
              <a:lnSpc>
                <a:spcPct val="150000"/>
              </a:lnSpc>
              <a:spcBef>
                <a:spcPct val="0"/>
              </a:spcBef>
            </a:pPr>
            <a:r>
              <a:rPr lang="en-US" altLang="en-US" sz="1800">
                <a:latin typeface="Arial" panose="020B0604020202020204" pitchFamily="34" charset="0"/>
              </a:rPr>
              <a:t>Provide formative feedback on writing assignments.</a:t>
            </a:r>
          </a:p>
          <a:p>
            <a:pPr>
              <a:lnSpc>
                <a:spcPct val="150000"/>
              </a:lnSpc>
              <a:spcBef>
                <a:spcPct val="0"/>
              </a:spcBef>
            </a:pPr>
            <a:r>
              <a:rPr lang="en-US" altLang="en-US" sz="1800">
                <a:latin typeface="Arial" panose="020B0604020202020204" pitchFamily="34" charset="0"/>
              </a:rPr>
              <a:t>Use varied instructional strategies (for example, lectures, videos, guest speakers, group activities) and assessment activities.</a:t>
            </a:r>
          </a:p>
          <a:p>
            <a:pPr>
              <a:lnSpc>
                <a:spcPct val="150000"/>
              </a:lnSpc>
              <a:spcBef>
                <a:spcPct val="0"/>
              </a:spcBef>
            </a:pPr>
            <a:r>
              <a:rPr lang="en-US" altLang="en-US" sz="1800">
                <a:latin typeface="Arial" panose="020B0604020202020204" pitchFamily="34" charset="0"/>
              </a:rPr>
              <a:t>Adopt policies and procedures that address accessibility on the front end (for example, guidelines regarding technology that is accessible).</a:t>
            </a:r>
          </a:p>
        </p:txBody>
      </p:sp>
    </p:spTree>
  </p:cSld>
  <p:clrMapOvr>
    <a:masterClrMapping/>
  </p:clrMapOvr>
  <p:transition spd="med">
    <p:cover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cs typeface="Times New Roman" panose="02020603050405020304" pitchFamily="18" charset="0"/>
              </a:rPr>
              <a:t>Campus Referral Resources</a:t>
            </a:r>
          </a:p>
        </p:txBody>
      </p:sp>
      <p:sp>
        <p:nvSpPr>
          <p:cNvPr id="3" name="Content Placeholder 2"/>
          <p:cNvSpPr>
            <a:spLocks noGrp="1"/>
          </p:cNvSpPr>
          <p:nvPr>
            <p:ph idx="1"/>
          </p:nvPr>
        </p:nvSpPr>
        <p:spPr>
          <a:xfrm>
            <a:off x="228600" y="2438400"/>
            <a:ext cx="8229600" cy="3698875"/>
          </a:xfrm>
        </p:spPr>
        <p:txBody>
          <a:bodyPr rtlCol="0">
            <a:normAutofit fontScale="55000" lnSpcReduction="20000"/>
          </a:bodyPr>
          <a:lstStyle/>
          <a:p>
            <a:pPr marL="0" indent="0" eaLnBrk="1" fontAlgn="auto" hangingPunct="1">
              <a:spcAft>
                <a:spcPts val="0"/>
              </a:spcAft>
              <a:buFont typeface="Arial"/>
              <a:buNone/>
              <a:defRPr/>
            </a:pPr>
            <a:r>
              <a:rPr lang="en-US" b="1"/>
              <a:t>Adult Learning Evaluation Center (ALEC)</a:t>
            </a:r>
          </a:p>
          <a:p>
            <a:pPr marL="0" indent="0" eaLnBrk="1" fontAlgn="auto" hangingPunct="1">
              <a:spcAft>
                <a:spcPts val="0"/>
              </a:spcAft>
              <a:buFont typeface="Arial"/>
              <a:buNone/>
              <a:defRPr/>
            </a:pPr>
            <a:r>
              <a:rPr lang="en-US"/>
              <a:t>Provides diagnostic testing, accepts campus insurance</a:t>
            </a:r>
          </a:p>
          <a:p>
            <a:pPr marL="0" indent="0" eaLnBrk="1" fontAlgn="auto" hangingPunct="1">
              <a:spcAft>
                <a:spcPts val="0"/>
              </a:spcAft>
              <a:buFont typeface="Arial"/>
              <a:buNone/>
              <a:defRPr/>
            </a:pPr>
            <a:r>
              <a:rPr lang="en-US"/>
              <a:t>2207 Stone Building</a:t>
            </a:r>
          </a:p>
          <a:p>
            <a:pPr marL="0" indent="0" eaLnBrk="1" fontAlgn="auto" hangingPunct="1">
              <a:spcAft>
                <a:spcPts val="0"/>
              </a:spcAft>
              <a:buFont typeface="Arial"/>
              <a:buNone/>
              <a:defRPr/>
            </a:pPr>
            <a:r>
              <a:rPr lang="en-US"/>
              <a:t>Florida State University</a:t>
            </a:r>
          </a:p>
          <a:p>
            <a:pPr marL="0" indent="0" eaLnBrk="1" fontAlgn="auto" hangingPunct="1">
              <a:spcAft>
                <a:spcPts val="0"/>
              </a:spcAft>
              <a:buFont typeface="Arial"/>
              <a:buNone/>
              <a:defRPr/>
            </a:pPr>
            <a:r>
              <a:rPr lang="en-US"/>
              <a:t>(850) 644-3611</a:t>
            </a:r>
          </a:p>
          <a:p>
            <a:pPr marL="0" indent="0" eaLnBrk="1" fontAlgn="auto" hangingPunct="1">
              <a:spcAft>
                <a:spcPts val="0"/>
              </a:spcAft>
              <a:buFont typeface="Arial"/>
              <a:buNone/>
              <a:defRPr/>
            </a:pPr>
            <a:r>
              <a:rPr lang="en-US">
                <a:hlinkClick r:id="rId2"/>
              </a:rPr>
              <a:t>Coe-alec@fsu.edu</a:t>
            </a:r>
            <a:endParaRPr lang="en-US"/>
          </a:p>
          <a:p>
            <a:pPr marL="0" indent="0" eaLnBrk="1" fontAlgn="auto" hangingPunct="1">
              <a:spcAft>
                <a:spcPts val="0"/>
              </a:spcAft>
              <a:buFont typeface="Arial"/>
              <a:buNone/>
              <a:defRPr/>
            </a:pPr>
            <a:endParaRPr lang="en-US"/>
          </a:p>
          <a:p>
            <a:pPr marL="0" indent="0" eaLnBrk="1" fontAlgn="auto" hangingPunct="1">
              <a:spcAft>
                <a:spcPts val="0"/>
              </a:spcAft>
              <a:buFont typeface="Arial"/>
              <a:buNone/>
              <a:defRPr/>
            </a:pPr>
            <a:r>
              <a:rPr lang="en-US" b="1"/>
              <a:t>Psychology Clinic</a:t>
            </a:r>
          </a:p>
          <a:p>
            <a:pPr marL="0" indent="0" eaLnBrk="1" fontAlgn="auto" hangingPunct="1">
              <a:spcAft>
                <a:spcPts val="0"/>
              </a:spcAft>
              <a:buFont typeface="Arial"/>
              <a:buNone/>
              <a:defRPr/>
            </a:pPr>
            <a:r>
              <a:rPr lang="en-US"/>
              <a:t>Provides diagnostic testing</a:t>
            </a:r>
          </a:p>
          <a:p>
            <a:pPr marL="0" indent="0" eaLnBrk="1" fontAlgn="auto" hangingPunct="1">
              <a:spcAft>
                <a:spcPts val="0"/>
              </a:spcAft>
              <a:buFont typeface="Arial"/>
              <a:buNone/>
              <a:defRPr/>
            </a:pPr>
            <a:r>
              <a:rPr lang="en-US"/>
              <a:t>FSU Psychology Department</a:t>
            </a:r>
          </a:p>
          <a:p>
            <a:pPr marL="0" indent="0" eaLnBrk="1" fontAlgn="auto" hangingPunct="1">
              <a:spcAft>
                <a:spcPts val="0"/>
              </a:spcAft>
              <a:buFont typeface="Arial"/>
              <a:buNone/>
              <a:defRPr/>
            </a:pPr>
            <a:r>
              <a:rPr lang="en-US"/>
              <a:t>1107 W. Call St.</a:t>
            </a:r>
          </a:p>
          <a:p>
            <a:pPr marL="0" indent="0" eaLnBrk="1" fontAlgn="auto" hangingPunct="1">
              <a:spcAft>
                <a:spcPts val="0"/>
              </a:spcAft>
              <a:buFont typeface="Arial"/>
              <a:buNone/>
              <a:defRPr/>
            </a:pPr>
            <a:r>
              <a:rPr lang="en-US"/>
              <a:t>(850) 644-3006</a:t>
            </a:r>
          </a:p>
          <a:p>
            <a:pPr marL="0" indent="0" eaLnBrk="1" fontAlgn="auto" hangingPunct="1">
              <a:spcAft>
                <a:spcPts val="0"/>
              </a:spcAft>
              <a:buFont typeface="Arial"/>
              <a:buNone/>
              <a:defRPr/>
            </a:pPr>
            <a:r>
              <a:rPr lang="en-US">
                <a:hlinkClick r:id="rId3"/>
              </a:rPr>
              <a:t>http://www.psy.fsu.edu/community/clinic</a:t>
            </a:r>
            <a:endParaRPr lang="en-US"/>
          </a:p>
          <a:p>
            <a:pPr marL="0" indent="0" eaLnBrk="1" fontAlgn="auto" hangingPunct="1">
              <a:spcAft>
                <a:spcPts val="0"/>
              </a:spcAft>
              <a:buFont typeface="Arial"/>
              <a:buNone/>
              <a:defRPr/>
            </a:pPr>
            <a:endParaRPr lang="en-US"/>
          </a:p>
        </p:txBody>
      </p:sp>
    </p:spTree>
  </p:cSld>
  <p:clrMapOvr>
    <a:masterClrMapping/>
  </p:clrMapOvr>
  <p:transition spd="med">
    <p:cover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sources"/>
          <p:cNvSpPr>
            <a:spLocks noGrp="1"/>
          </p:cNvSpPr>
          <p:nvPr>
            <p:ph idx="1"/>
          </p:nvPr>
        </p:nvSpPr>
        <p:spPr>
          <a:xfrm>
            <a:off x="457200" y="1979613"/>
            <a:ext cx="8229600" cy="4067175"/>
          </a:xfrm>
        </p:spPr>
        <p:txBody>
          <a:bodyPr rtlCol="0">
            <a:normAutofit fontScale="55000" lnSpcReduction="20000"/>
          </a:bodyPr>
          <a:lstStyle/>
          <a:p>
            <a:pPr marL="0" indent="0" eaLnBrk="1" fontAlgn="auto" hangingPunct="1">
              <a:spcAft>
                <a:spcPts val="0"/>
              </a:spcAft>
              <a:buFont typeface="Arial"/>
              <a:buNone/>
              <a:defRPr/>
            </a:pPr>
            <a:r>
              <a:rPr lang="en-US" b="1" dirty="0"/>
              <a:t>University Counseling Center</a:t>
            </a:r>
          </a:p>
          <a:p>
            <a:pPr marL="0" indent="0" eaLnBrk="1" fontAlgn="auto" hangingPunct="1">
              <a:spcAft>
                <a:spcPts val="0"/>
              </a:spcAft>
              <a:buFont typeface="Arial"/>
              <a:buNone/>
              <a:defRPr/>
            </a:pPr>
            <a:r>
              <a:rPr lang="en-US" dirty="0"/>
              <a:t>201 Askew Student Life Building</a:t>
            </a:r>
          </a:p>
          <a:p>
            <a:pPr marL="0" indent="0" eaLnBrk="1" fontAlgn="auto" hangingPunct="1">
              <a:spcAft>
                <a:spcPts val="0"/>
              </a:spcAft>
              <a:buFont typeface="Arial"/>
              <a:buNone/>
              <a:defRPr/>
            </a:pPr>
            <a:r>
              <a:rPr lang="en-US" dirty="0"/>
              <a:t>(850) 644-2003</a:t>
            </a:r>
          </a:p>
          <a:p>
            <a:pPr marL="0" indent="0" eaLnBrk="1" fontAlgn="auto" hangingPunct="1">
              <a:spcAft>
                <a:spcPts val="0"/>
              </a:spcAft>
              <a:buFont typeface="Arial"/>
              <a:buNone/>
              <a:defRPr/>
            </a:pPr>
            <a:r>
              <a:rPr lang="en-US" dirty="0">
                <a:hlinkClick r:id="rId2"/>
              </a:rPr>
              <a:t>http://counseling.fsu.edu/</a:t>
            </a:r>
            <a:endParaRPr lang="en-US" dirty="0"/>
          </a:p>
          <a:p>
            <a:pPr marL="0" indent="0" eaLnBrk="1" fontAlgn="auto" hangingPunct="1">
              <a:spcAft>
                <a:spcPts val="0"/>
              </a:spcAft>
              <a:buFont typeface="Arial"/>
              <a:buNone/>
              <a:defRPr/>
            </a:pPr>
            <a:endParaRPr lang="en-US" dirty="0"/>
          </a:p>
          <a:p>
            <a:pPr marL="0" indent="0" eaLnBrk="1" fontAlgn="auto" hangingPunct="1">
              <a:spcAft>
                <a:spcPts val="0"/>
              </a:spcAft>
              <a:buFont typeface="Arial"/>
              <a:buNone/>
              <a:defRPr/>
            </a:pPr>
            <a:r>
              <a:rPr lang="en-US" b="1" dirty="0"/>
              <a:t>Health and Wellness Center</a:t>
            </a:r>
          </a:p>
          <a:p>
            <a:pPr marL="0" indent="0" eaLnBrk="1" fontAlgn="auto" hangingPunct="1">
              <a:spcAft>
                <a:spcPts val="0"/>
              </a:spcAft>
              <a:buFont typeface="Arial"/>
              <a:buNone/>
              <a:defRPr/>
            </a:pPr>
            <a:r>
              <a:rPr lang="en-US" dirty="0"/>
              <a:t>960 Learning Way</a:t>
            </a:r>
          </a:p>
          <a:p>
            <a:pPr marL="0" indent="0" eaLnBrk="1" fontAlgn="auto" hangingPunct="1">
              <a:spcAft>
                <a:spcPts val="0"/>
              </a:spcAft>
              <a:buFont typeface="Arial"/>
              <a:buNone/>
              <a:defRPr/>
            </a:pPr>
            <a:r>
              <a:rPr lang="en-US" dirty="0"/>
              <a:t>(850) 644-6230</a:t>
            </a:r>
          </a:p>
          <a:p>
            <a:pPr marL="0" indent="0" eaLnBrk="1" fontAlgn="auto" hangingPunct="1">
              <a:spcAft>
                <a:spcPts val="0"/>
              </a:spcAft>
              <a:buFont typeface="Arial"/>
              <a:buNone/>
              <a:defRPr/>
            </a:pPr>
            <a:r>
              <a:rPr lang="en-US" dirty="0">
                <a:hlinkClick r:id="rId3"/>
              </a:rPr>
              <a:t>http://healthcenter.fsu.edu/</a:t>
            </a:r>
            <a:endParaRPr lang="en-US" dirty="0"/>
          </a:p>
          <a:p>
            <a:pPr marL="0" indent="0" eaLnBrk="1" fontAlgn="auto" hangingPunct="1">
              <a:spcAft>
                <a:spcPts val="0"/>
              </a:spcAft>
              <a:buFont typeface="Arial"/>
              <a:buNone/>
              <a:defRPr/>
            </a:pPr>
            <a:endParaRPr lang="en-US" dirty="0"/>
          </a:p>
          <a:p>
            <a:pPr marL="0" indent="0" eaLnBrk="1" fontAlgn="auto" hangingPunct="1">
              <a:spcAft>
                <a:spcPts val="0"/>
              </a:spcAft>
              <a:buFont typeface="Arial"/>
              <a:buNone/>
              <a:defRPr/>
            </a:pPr>
            <a:r>
              <a:rPr lang="en-US" b="1" dirty="0"/>
              <a:t>Academic Center for Excellence (Free Tutoring)</a:t>
            </a:r>
          </a:p>
          <a:p>
            <a:pPr marL="0" indent="0" eaLnBrk="1" fontAlgn="auto" hangingPunct="1">
              <a:spcAft>
                <a:spcPts val="0"/>
              </a:spcAft>
              <a:buFont typeface="Arial"/>
              <a:buNone/>
              <a:defRPr/>
            </a:pPr>
            <a:r>
              <a:rPr lang="en-US" dirty="0"/>
              <a:t>ACE Learning Center at Johnston Ground (WJB)</a:t>
            </a:r>
          </a:p>
          <a:p>
            <a:pPr marL="0" indent="0" eaLnBrk="1" fontAlgn="auto" hangingPunct="1">
              <a:spcAft>
                <a:spcPts val="0"/>
              </a:spcAft>
              <a:buFont typeface="Arial"/>
              <a:buNone/>
              <a:defRPr/>
            </a:pPr>
            <a:r>
              <a:rPr lang="en-US" dirty="0"/>
              <a:t>(850) 645-9151</a:t>
            </a:r>
          </a:p>
          <a:p>
            <a:pPr marL="0" indent="0" eaLnBrk="1" fontAlgn="auto" hangingPunct="1">
              <a:spcAft>
                <a:spcPts val="0"/>
              </a:spcAft>
              <a:buFont typeface="Arial"/>
              <a:buNone/>
              <a:defRPr/>
            </a:pPr>
            <a:r>
              <a:rPr lang="en-US" dirty="0">
                <a:hlinkClick r:id="rId4"/>
              </a:rPr>
              <a:t>http://ace.fsu.edu/tutoring</a:t>
            </a:r>
            <a:endParaRPr lang="en-US" dirty="0"/>
          </a:p>
          <a:p>
            <a:pPr marL="0" indent="0" eaLnBrk="1" fontAlgn="auto" hangingPunct="1">
              <a:spcAft>
                <a:spcPts val="0"/>
              </a:spcAft>
              <a:buFont typeface="Arial"/>
              <a:buNone/>
              <a:defRPr/>
            </a:pPr>
            <a:endParaRPr lang="en-US" dirty="0"/>
          </a:p>
          <a:p>
            <a:pPr marL="0" indent="0" eaLnBrk="1" fontAlgn="auto" hangingPunct="1">
              <a:spcAft>
                <a:spcPts val="0"/>
              </a:spcAft>
              <a:buFont typeface="Arial"/>
              <a:buNone/>
              <a:defRPr/>
            </a:pPr>
            <a:endParaRPr lang="en-US" dirty="0"/>
          </a:p>
        </p:txBody>
      </p:sp>
      <p:sp>
        <p:nvSpPr>
          <p:cNvPr id="57346" name="Title 1"/>
          <p:cNvSpPr>
            <a:spLocks noGrp="1"/>
          </p:cNvSpPr>
          <p:nvPr>
            <p:ph type="title"/>
          </p:nvPr>
        </p:nvSpPr>
        <p:spPr>
          <a:xfrm>
            <a:off x="457200" y="1008063"/>
            <a:ext cx="8229600" cy="971550"/>
          </a:xfrm>
        </p:spPr>
        <p:txBody>
          <a:bodyPr/>
          <a:lstStyle/>
          <a:p>
            <a:pPr eaLnBrk="1" hangingPunct="1"/>
            <a:r>
              <a:rPr lang="en-US" altLang="en-US" dirty="0">
                <a:latin typeface="Times New Roman" panose="02020603050405020304" pitchFamily="18" charset="0"/>
                <a:cs typeface="Times New Roman" panose="02020603050405020304" pitchFamily="18" charset="0"/>
              </a:rPr>
              <a:t>Campus Referral Resources</a:t>
            </a:r>
          </a:p>
        </p:txBody>
      </p:sp>
    </p:spTree>
  </p:cSld>
  <p:clrMapOvr>
    <a:masterClrMapping/>
  </p:clrMapOvr>
  <p:transition spd="med">
    <p:cover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165225"/>
            <a:ext cx="8229600" cy="971550"/>
          </a:xfrm>
        </p:spPr>
        <p:txBody>
          <a:bodyPr/>
          <a:lstStyle/>
          <a:p>
            <a:pPr eaLnBrk="1" hangingPunct="1"/>
            <a:r>
              <a:rPr lang="en-US" altLang="en-US" sz="3400">
                <a:latin typeface="Times New Roman" panose="02020603050405020304" pitchFamily="18" charset="0"/>
                <a:cs typeface="Times New Roman" panose="02020603050405020304" pitchFamily="18" charset="0"/>
              </a:rPr>
              <a:t>Student Disability Resource Center (SDRC)</a:t>
            </a:r>
          </a:p>
        </p:txBody>
      </p:sp>
      <p:pic>
        <p:nvPicPr>
          <p:cNvPr id="58371" name="Picture 6" descr="exterior photo of the Student Services Building (SSB)" title="SS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51525" y="2147888"/>
            <a:ext cx="2962275" cy="357346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9" name="Rectangle 5"/>
          <p:cNvSpPr>
            <a:spLocks noGrp="1" noChangeArrowheads="1"/>
          </p:cNvSpPr>
          <p:nvPr>
            <p:ph type="body" sz="half" idx="4294967295"/>
          </p:nvPr>
        </p:nvSpPr>
        <p:spPr>
          <a:xfrm>
            <a:off x="0" y="2717800"/>
            <a:ext cx="5503863" cy="2365375"/>
          </a:xfrm>
        </p:spPr>
        <p:txBody>
          <a:bodyPr rtlCol="0">
            <a:normAutofit lnSpcReduction="10000"/>
          </a:bodyPr>
          <a:lstStyle/>
          <a:p>
            <a:pPr algn="ctr" eaLnBrk="1" fontAlgn="auto" hangingPunct="1">
              <a:lnSpc>
                <a:spcPct val="80000"/>
              </a:lnSpc>
              <a:spcAft>
                <a:spcPts val="0"/>
              </a:spcAft>
              <a:buFont typeface="Wingdings" panose="05000000000000000000" pitchFamily="2" charset="2"/>
              <a:buNone/>
              <a:defRPr/>
            </a:pPr>
            <a:r>
              <a:rPr lang="en-US" altLang="en-US" sz="2000"/>
              <a:t>874 Traditions Way</a:t>
            </a:r>
          </a:p>
          <a:p>
            <a:pPr algn="ctr" eaLnBrk="1" fontAlgn="auto" hangingPunct="1">
              <a:lnSpc>
                <a:spcPct val="80000"/>
              </a:lnSpc>
              <a:spcAft>
                <a:spcPts val="0"/>
              </a:spcAft>
              <a:buFont typeface="Wingdings" panose="05000000000000000000" pitchFamily="2" charset="2"/>
              <a:buNone/>
              <a:defRPr/>
            </a:pPr>
            <a:r>
              <a:rPr lang="en-US" altLang="en-US" sz="2000"/>
              <a:t>108 Student Services Building</a:t>
            </a:r>
          </a:p>
          <a:p>
            <a:pPr algn="ctr" eaLnBrk="1" fontAlgn="auto" hangingPunct="1">
              <a:lnSpc>
                <a:spcPct val="80000"/>
              </a:lnSpc>
              <a:spcAft>
                <a:spcPts val="0"/>
              </a:spcAft>
              <a:buFont typeface="Wingdings" panose="05000000000000000000" pitchFamily="2" charset="2"/>
              <a:buNone/>
              <a:defRPr/>
            </a:pPr>
            <a:r>
              <a:rPr lang="en-US" altLang="en-US" sz="2000"/>
              <a:t>(850) 644-9566 (V)</a:t>
            </a:r>
          </a:p>
          <a:p>
            <a:pPr algn="ctr" eaLnBrk="1" fontAlgn="auto" hangingPunct="1">
              <a:lnSpc>
                <a:spcPct val="80000"/>
              </a:lnSpc>
              <a:spcAft>
                <a:spcPts val="0"/>
              </a:spcAft>
              <a:buFont typeface="Wingdings" panose="05000000000000000000" pitchFamily="2" charset="2"/>
              <a:buNone/>
              <a:defRPr/>
            </a:pPr>
            <a:r>
              <a:rPr lang="en-US" altLang="en-US" sz="2000"/>
              <a:t>(850) 644-8504 (TDD)</a:t>
            </a:r>
          </a:p>
          <a:p>
            <a:pPr algn="ctr" eaLnBrk="1" fontAlgn="auto" hangingPunct="1">
              <a:lnSpc>
                <a:spcPct val="80000"/>
              </a:lnSpc>
              <a:spcAft>
                <a:spcPts val="0"/>
              </a:spcAft>
              <a:buFont typeface="Wingdings" panose="05000000000000000000" pitchFamily="2" charset="2"/>
              <a:buNone/>
              <a:defRPr/>
            </a:pPr>
            <a:r>
              <a:rPr lang="en-US" altLang="en-US" sz="2000"/>
              <a:t>(850) 644-7164 (TTY)</a:t>
            </a:r>
          </a:p>
          <a:p>
            <a:pPr algn="ctr" eaLnBrk="1" fontAlgn="auto" hangingPunct="1">
              <a:lnSpc>
                <a:spcPct val="80000"/>
              </a:lnSpc>
              <a:spcAft>
                <a:spcPts val="0"/>
              </a:spcAft>
              <a:buFont typeface="Wingdings" panose="05000000000000000000" pitchFamily="2" charset="2"/>
              <a:buNone/>
              <a:defRPr/>
            </a:pPr>
            <a:r>
              <a:rPr lang="en-US" altLang="en-US" sz="2000"/>
              <a:t>(850) 645-1852 (Fax)</a:t>
            </a:r>
          </a:p>
          <a:p>
            <a:pPr algn="ctr" eaLnBrk="1" fontAlgn="auto" hangingPunct="1">
              <a:lnSpc>
                <a:spcPct val="80000"/>
              </a:lnSpc>
              <a:spcAft>
                <a:spcPts val="0"/>
              </a:spcAft>
              <a:buFont typeface="Wingdings" panose="05000000000000000000" pitchFamily="2" charset="2"/>
              <a:buNone/>
              <a:defRPr/>
            </a:pPr>
            <a:r>
              <a:rPr lang="en-US" altLang="en-US" sz="2000">
                <a:hlinkClick r:id="rId4"/>
              </a:rPr>
              <a:t>sdrc@fsu.edu</a:t>
            </a:r>
            <a:endParaRPr lang="en-US" altLang="en-US" sz="2000"/>
          </a:p>
          <a:p>
            <a:pPr algn="ctr" eaLnBrk="1" fontAlgn="auto" hangingPunct="1">
              <a:lnSpc>
                <a:spcPct val="80000"/>
              </a:lnSpc>
              <a:spcAft>
                <a:spcPts val="0"/>
              </a:spcAft>
              <a:buFont typeface="Wingdings" panose="05000000000000000000" pitchFamily="2" charset="2"/>
              <a:buNone/>
              <a:defRPr/>
            </a:pPr>
            <a:r>
              <a:rPr lang="en-US" altLang="en-US" sz="2000"/>
              <a:t>dos.fsu.edu/</a:t>
            </a:r>
            <a:r>
              <a:rPr lang="en-US" altLang="en-US" sz="2000" err="1"/>
              <a:t>sdrc</a:t>
            </a:r>
            <a:endParaRPr lang="en-US" altLang="en-US" sz="2000"/>
          </a:p>
          <a:p>
            <a:pPr eaLnBrk="1" fontAlgn="auto" hangingPunct="1">
              <a:lnSpc>
                <a:spcPct val="80000"/>
              </a:lnSpc>
              <a:spcAft>
                <a:spcPts val="0"/>
              </a:spcAft>
              <a:buFont typeface="Arial"/>
              <a:buChar char="•"/>
              <a:defRPr/>
            </a:pPr>
            <a:endParaRPr lang="en-US" altLang="en-US" sz="120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2275" y="990600"/>
            <a:ext cx="8229600" cy="86360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Who are SDRC students?</a:t>
            </a:r>
          </a:p>
        </p:txBody>
      </p:sp>
      <p:sp>
        <p:nvSpPr>
          <p:cNvPr id="7171" name="Content Placeholder 2"/>
          <p:cNvSpPr>
            <a:spLocks noGrp="1"/>
          </p:cNvSpPr>
          <p:nvPr>
            <p:ph sz="half" idx="1"/>
          </p:nvPr>
        </p:nvSpPr>
        <p:spPr>
          <a:xfrm>
            <a:off x="942975" y="1854200"/>
            <a:ext cx="3594100" cy="4800600"/>
          </a:xfrm>
        </p:spPr>
        <p:txBody>
          <a:bodyPr rtlCol="0">
            <a:normAutofit/>
          </a:bodyPr>
          <a:lstStyle/>
          <a:p>
            <a:pPr eaLnBrk="1" fontAlgn="auto" hangingPunct="1">
              <a:spcAft>
                <a:spcPts val="0"/>
              </a:spcAft>
              <a:defRPr/>
            </a:pPr>
            <a:r>
              <a:rPr lang="en-US" altLang="en-US" sz="1800">
                <a:ea typeface="ＭＳ Ｐゴシック" panose="020B0600070205080204" pitchFamily="34" charset="-128"/>
              </a:rPr>
              <a:t>In 2008, students with disabilities represented nearly 11 percent  of all postsecondary students</a:t>
            </a:r>
          </a:p>
          <a:p>
            <a:pPr eaLnBrk="1" fontAlgn="auto" hangingPunct="1">
              <a:spcAft>
                <a:spcPts val="0"/>
              </a:spcAft>
              <a:defRPr/>
            </a:pPr>
            <a:r>
              <a:rPr lang="en-US" altLang="en-US" sz="1800">
                <a:ea typeface="ＭＳ Ｐゴシック" panose="020B0600070205080204" pitchFamily="34" charset="-128"/>
              </a:rPr>
              <a:t>At Florida State University there are over 3400 students registered with the Student Disability Resource Center</a:t>
            </a:r>
          </a:p>
          <a:p>
            <a:pPr eaLnBrk="1" fontAlgn="auto" hangingPunct="1">
              <a:spcAft>
                <a:spcPts val="0"/>
              </a:spcAft>
              <a:defRPr/>
            </a:pPr>
            <a:r>
              <a:rPr lang="en-US" altLang="en-US" sz="1800">
                <a:ea typeface="ＭＳ Ｐゴシック" panose="020B0600070205080204" pitchFamily="34" charset="-128"/>
              </a:rPr>
              <a:t>At FSU, the proportion of students reporting AD/HD as their primary disability has increased from 7% to over 32%</a:t>
            </a:r>
          </a:p>
          <a:p>
            <a:pPr eaLnBrk="1" fontAlgn="auto" hangingPunct="1">
              <a:spcAft>
                <a:spcPts val="0"/>
              </a:spcAft>
              <a:buFont typeface="Wingdings" panose="05000000000000000000" pitchFamily="2" charset="2"/>
              <a:buNone/>
              <a:defRPr/>
            </a:pPr>
            <a:endParaRPr lang="en-US" altLang="en-US" sz="1200">
              <a:ea typeface="ＭＳ Ｐゴシック" panose="020B0600070205080204" pitchFamily="34" charset="-128"/>
            </a:endParaRPr>
          </a:p>
          <a:p>
            <a:pPr marL="0" indent="0" eaLnBrk="1" fontAlgn="auto" hangingPunct="1">
              <a:spcAft>
                <a:spcPts val="0"/>
              </a:spcAft>
              <a:buFont typeface="Arial"/>
              <a:buNone/>
              <a:defRPr/>
            </a:pPr>
            <a:endParaRPr lang="en-US" altLang="en-US" sz="1200">
              <a:ea typeface="ＭＳ Ｐゴシック" panose="020B0600070205080204" pitchFamily="34" charset="-128"/>
            </a:endParaRPr>
          </a:p>
          <a:p>
            <a:pPr eaLnBrk="1" fontAlgn="auto" hangingPunct="1">
              <a:spcAft>
                <a:spcPts val="0"/>
              </a:spcAft>
              <a:buFont typeface="Wingdings" panose="05000000000000000000" pitchFamily="2" charset="2"/>
              <a:buNone/>
              <a:defRPr/>
            </a:pPr>
            <a:r>
              <a:rPr lang="en-US" altLang="en-US" sz="1100">
                <a:ea typeface="ＭＳ Ｐゴシック" panose="020B0600070205080204" pitchFamily="34" charset="-128"/>
              </a:rPr>
              <a:t>Reference: United States Government Accountability Office, 2009, Report GAO-10-33</a:t>
            </a:r>
          </a:p>
          <a:p>
            <a:pPr eaLnBrk="1" fontAlgn="auto" hangingPunct="1">
              <a:spcAft>
                <a:spcPts val="0"/>
              </a:spcAft>
              <a:buFont typeface="Arial"/>
              <a:buChar char="•"/>
              <a:defRPr/>
            </a:pPr>
            <a:endParaRPr lang="en-US" altLang="en-US">
              <a:ea typeface="ＭＳ Ｐゴシック" panose="020B0600070205080204" pitchFamily="34" charset="-128"/>
            </a:endParaRPr>
          </a:p>
        </p:txBody>
      </p:sp>
      <p:pic>
        <p:nvPicPr>
          <p:cNvPr id="12292" name="Content Placeholder 2" descr="Photograph of about a dozen SDRC students of varying abilities in front of a small stage from a recent awards ceremony." title="SDRC students"/>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13275" y="2438400"/>
            <a:ext cx="3844925" cy="2884488"/>
          </a:xfrm>
        </p:spPr>
      </p:pic>
    </p:spTree>
  </p:cSld>
  <p:clrMapOvr>
    <a:masterClrMapping/>
  </p:clrMapOvr>
  <p:transition spd="med">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704850"/>
            <a:ext cx="8229600" cy="971550"/>
          </a:xfrm>
        </p:spPr>
        <p:txBody>
          <a:bodyPr/>
          <a:lstStyle/>
          <a:p>
            <a:pPr eaLnBrk="1" hangingPunct="1"/>
            <a:r>
              <a:rPr lang="en-US" altLang="en-US">
                <a:latin typeface="Times New Roman" panose="02020603050405020304" pitchFamily="18" charset="0"/>
                <a:cs typeface="Times New Roman" panose="02020603050405020304" pitchFamily="18" charset="0"/>
              </a:rPr>
              <a:t>Florida State University Data</a:t>
            </a:r>
          </a:p>
        </p:txBody>
      </p:sp>
      <p:sp>
        <p:nvSpPr>
          <p:cNvPr id="93187" name="Rectangle 3"/>
          <p:cNvSpPr>
            <a:spLocks noGrp="1" noChangeArrowheads="1"/>
          </p:cNvSpPr>
          <p:nvPr>
            <p:ph idx="1"/>
          </p:nvPr>
        </p:nvSpPr>
        <p:spPr>
          <a:xfrm>
            <a:off x="1676400" y="1676400"/>
            <a:ext cx="6553200" cy="4283075"/>
          </a:xfrm>
        </p:spPr>
        <p:txBody>
          <a:bodyPr rtlCol="0">
            <a:normAutofit fontScale="40000" lnSpcReduction="20000"/>
          </a:bodyPr>
          <a:lstStyle/>
          <a:p>
            <a:pPr eaLnBrk="1" fontAlgn="auto" hangingPunct="1">
              <a:lnSpc>
                <a:spcPct val="80000"/>
              </a:lnSpc>
              <a:spcAft>
                <a:spcPts val="0"/>
              </a:spcAft>
              <a:buFont typeface="Arial"/>
              <a:buChar char="•"/>
              <a:defRPr/>
            </a:pPr>
            <a:r>
              <a:rPr lang="en-US" altLang="en-US" sz="4000"/>
              <a:t>Attention Deficit / Hyperactivity Disorder  (AD/HD)         	38.2%</a:t>
            </a:r>
          </a:p>
          <a:p>
            <a:pPr eaLnBrk="1" fontAlgn="auto" hangingPunct="1">
              <a:lnSpc>
                <a:spcPct val="80000"/>
              </a:lnSpc>
              <a:spcAft>
                <a:spcPts val="0"/>
              </a:spcAft>
              <a:buFont typeface="Wingdings" panose="05000000000000000000" pitchFamily="2" charset="2"/>
              <a:buNone/>
              <a:defRPr/>
            </a:pPr>
            <a:endParaRPr lang="en-US" altLang="en-US" sz="4000"/>
          </a:p>
          <a:p>
            <a:pPr eaLnBrk="1" fontAlgn="auto" hangingPunct="1">
              <a:lnSpc>
                <a:spcPct val="80000"/>
              </a:lnSpc>
              <a:spcAft>
                <a:spcPts val="0"/>
              </a:spcAft>
              <a:buFont typeface="Arial"/>
              <a:buChar char="•"/>
              <a:defRPr/>
            </a:pPr>
            <a:r>
              <a:rPr lang="en-US" altLang="en-US" sz="4000"/>
              <a:t>Learning Disabilities                                                    	22.4%</a:t>
            </a:r>
          </a:p>
          <a:p>
            <a:pPr eaLnBrk="1" fontAlgn="auto" hangingPunct="1">
              <a:lnSpc>
                <a:spcPct val="80000"/>
              </a:lnSpc>
              <a:spcAft>
                <a:spcPts val="0"/>
              </a:spcAft>
              <a:buFont typeface="Wingdings" panose="05000000000000000000" pitchFamily="2" charset="2"/>
              <a:buNone/>
              <a:defRPr/>
            </a:pPr>
            <a:endParaRPr lang="en-US" altLang="en-US" sz="4000"/>
          </a:p>
          <a:p>
            <a:pPr eaLnBrk="1" fontAlgn="auto" hangingPunct="1">
              <a:lnSpc>
                <a:spcPct val="80000"/>
              </a:lnSpc>
              <a:spcAft>
                <a:spcPts val="0"/>
              </a:spcAft>
              <a:buFont typeface="Arial"/>
              <a:buChar char="•"/>
              <a:defRPr/>
            </a:pPr>
            <a:r>
              <a:rPr lang="en-US" altLang="en-US" sz="4000"/>
              <a:t>Psychological Disabilities                                              	14.3%</a:t>
            </a:r>
          </a:p>
          <a:p>
            <a:pPr eaLnBrk="1" fontAlgn="auto" hangingPunct="1">
              <a:lnSpc>
                <a:spcPct val="80000"/>
              </a:lnSpc>
              <a:spcAft>
                <a:spcPts val="0"/>
              </a:spcAft>
              <a:buFont typeface="Wingdings" panose="05000000000000000000" pitchFamily="2" charset="2"/>
              <a:buNone/>
              <a:defRPr/>
            </a:pPr>
            <a:endParaRPr lang="en-US" altLang="en-US" sz="4000"/>
          </a:p>
          <a:p>
            <a:pPr eaLnBrk="1" fontAlgn="auto" hangingPunct="1">
              <a:lnSpc>
                <a:spcPct val="80000"/>
              </a:lnSpc>
              <a:spcAft>
                <a:spcPts val="0"/>
              </a:spcAft>
              <a:buFont typeface="Arial"/>
              <a:buChar char="•"/>
              <a:defRPr/>
            </a:pPr>
            <a:r>
              <a:rPr lang="en-US" altLang="en-US" sz="4000"/>
              <a:t>Chronic Health/Medical Impairments                        		11.5%</a:t>
            </a:r>
          </a:p>
          <a:p>
            <a:pPr eaLnBrk="1" fontAlgn="auto" hangingPunct="1">
              <a:lnSpc>
                <a:spcPct val="80000"/>
              </a:lnSpc>
              <a:spcAft>
                <a:spcPts val="0"/>
              </a:spcAft>
              <a:buFont typeface="Wingdings" panose="05000000000000000000" pitchFamily="2" charset="2"/>
              <a:buNone/>
              <a:defRPr/>
            </a:pPr>
            <a:endParaRPr lang="en-US" altLang="en-US" sz="4000"/>
          </a:p>
          <a:p>
            <a:pPr eaLnBrk="1" fontAlgn="auto" hangingPunct="1">
              <a:lnSpc>
                <a:spcPct val="80000"/>
              </a:lnSpc>
              <a:spcAft>
                <a:spcPts val="0"/>
              </a:spcAft>
              <a:buFont typeface="Arial"/>
              <a:buChar char="•"/>
              <a:defRPr/>
            </a:pPr>
            <a:r>
              <a:rPr lang="en-US" altLang="en-US" sz="4000"/>
              <a:t>Mobility Impairments                                                   	  6.7%  </a:t>
            </a:r>
          </a:p>
          <a:p>
            <a:pPr eaLnBrk="1" fontAlgn="auto" hangingPunct="1">
              <a:lnSpc>
                <a:spcPct val="80000"/>
              </a:lnSpc>
              <a:spcAft>
                <a:spcPts val="0"/>
              </a:spcAft>
              <a:buFont typeface="Wingdings" panose="05000000000000000000" pitchFamily="2" charset="2"/>
              <a:buNone/>
              <a:defRPr/>
            </a:pPr>
            <a:r>
              <a:rPr lang="en-US" altLang="en-US" sz="4000"/>
              <a:t>                                                         </a:t>
            </a:r>
          </a:p>
          <a:p>
            <a:pPr eaLnBrk="1" fontAlgn="auto" hangingPunct="1">
              <a:lnSpc>
                <a:spcPct val="80000"/>
              </a:lnSpc>
              <a:spcAft>
                <a:spcPts val="0"/>
              </a:spcAft>
              <a:buFont typeface="Arial"/>
              <a:buChar char="•"/>
              <a:defRPr/>
            </a:pPr>
            <a:r>
              <a:rPr lang="en-US" altLang="en-US" sz="4000"/>
              <a:t>Visual Disabilities                                                         	  2.3%</a:t>
            </a:r>
          </a:p>
          <a:p>
            <a:pPr eaLnBrk="1" fontAlgn="auto" hangingPunct="1">
              <a:lnSpc>
                <a:spcPct val="80000"/>
              </a:lnSpc>
              <a:spcAft>
                <a:spcPts val="0"/>
              </a:spcAft>
              <a:buFont typeface="Wingdings" panose="05000000000000000000" pitchFamily="2" charset="2"/>
              <a:buNone/>
              <a:defRPr/>
            </a:pPr>
            <a:endParaRPr lang="en-US" altLang="en-US" sz="4000"/>
          </a:p>
          <a:p>
            <a:pPr eaLnBrk="1" fontAlgn="auto" hangingPunct="1">
              <a:lnSpc>
                <a:spcPct val="80000"/>
              </a:lnSpc>
              <a:spcAft>
                <a:spcPts val="0"/>
              </a:spcAft>
              <a:buFont typeface="Arial"/>
              <a:buChar char="•"/>
              <a:defRPr/>
            </a:pPr>
            <a:r>
              <a:rPr lang="en-US" altLang="en-US" sz="4000"/>
              <a:t>Deaf/Hard of Hearing                                                 	   1.5%</a:t>
            </a:r>
          </a:p>
          <a:p>
            <a:pPr eaLnBrk="1" fontAlgn="auto" hangingPunct="1">
              <a:lnSpc>
                <a:spcPct val="80000"/>
              </a:lnSpc>
              <a:spcAft>
                <a:spcPts val="0"/>
              </a:spcAft>
              <a:buFont typeface="Wingdings" panose="05000000000000000000" pitchFamily="2" charset="2"/>
              <a:buNone/>
              <a:defRPr/>
            </a:pPr>
            <a:endParaRPr lang="en-US" altLang="en-US" sz="4000"/>
          </a:p>
          <a:p>
            <a:pPr eaLnBrk="1" fontAlgn="auto" hangingPunct="1">
              <a:lnSpc>
                <a:spcPct val="80000"/>
              </a:lnSpc>
              <a:spcAft>
                <a:spcPts val="0"/>
              </a:spcAft>
              <a:buFont typeface="Arial"/>
              <a:buChar char="•"/>
              <a:defRPr/>
            </a:pPr>
            <a:r>
              <a:rPr lang="en-US" altLang="en-US" sz="4000"/>
              <a:t>Autism Spectrum Disorders                                           	  1.8%</a:t>
            </a:r>
          </a:p>
          <a:p>
            <a:pPr eaLnBrk="1" fontAlgn="auto" hangingPunct="1">
              <a:lnSpc>
                <a:spcPct val="80000"/>
              </a:lnSpc>
              <a:spcAft>
                <a:spcPts val="0"/>
              </a:spcAft>
              <a:buFont typeface="Arial"/>
              <a:buChar char="•"/>
              <a:defRPr/>
            </a:pPr>
            <a:endParaRPr lang="en-US" altLang="en-US" sz="4000"/>
          </a:p>
          <a:p>
            <a:pPr eaLnBrk="1" fontAlgn="auto" hangingPunct="1">
              <a:lnSpc>
                <a:spcPct val="80000"/>
              </a:lnSpc>
              <a:spcAft>
                <a:spcPts val="0"/>
              </a:spcAft>
              <a:buFont typeface="Arial"/>
              <a:buChar char="•"/>
              <a:defRPr/>
            </a:pPr>
            <a:r>
              <a:rPr lang="en-US" altLang="en-US" sz="4000"/>
              <a:t>Traumatic Brain Injury (TBI)			</a:t>
            </a:r>
            <a:r>
              <a:rPr lang="en-US" altLang="en-US" sz="2200"/>
              <a:t>			      </a:t>
            </a:r>
            <a:r>
              <a:rPr lang="en-US" altLang="en-US" sz="4000"/>
              <a:t>1.3%</a:t>
            </a:r>
          </a:p>
          <a:p>
            <a:pPr eaLnBrk="1" fontAlgn="auto" hangingPunct="1">
              <a:lnSpc>
                <a:spcPct val="80000"/>
              </a:lnSpc>
              <a:spcAft>
                <a:spcPts val="0"/>
              </a:spcAft>
              <a:buFont typeface="Wingdings" panose="05000000000000000000" pitchFamily="2" charset="2"/>
              <a:buNone/>
              <a:defRPr/>
            </a:pPr>
            <a:endParaRPr lang="en-US" altLang="en-US" sz="2200"/>
          </a:p>
          <a:p>
            <a:pPr eaLnBrk="1" fontAlgn="auto" hangingPunct="1">
              <a:lnSpc>
                <a:spcPct val="80000"/>
              </a:lnSpc>
              <a:spcAft>
                <a:spcPts val="0"/>
              </a:spcAft>
              <a:buFont typeface="Wingdings" panose="05000000000000000000" pitchFamily="2" charset="2"/>
              <a:buNone/>
              <a:defRPr/>
            </a:pPr>
            <a:endParaRPr lang="en-US" altLang="en-US" sz="220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165225"/>
            <a:ext cx="8229600" cy="971550"/>
          </a:xfrm>
        </p:spPr>
        <p:txBody>
          <a:bodyPr/>
          <a:lstStyle/>
          <a:p>
            <a:pPr eaLnBrk="1" hangingPunct="1"/>
            <a:r>
              <a:rPr lang="en-US" altLang="en-US" sz="3500">
                <a:latin typeface="Times New Roman" panose="02020603050405020304" pitchFamily="18" charset="0"/>
                <a:ea typeface="ＭＳ Ｐゴシック" panose="020B0600070205080204" pitchFamily="34" charset="-128"/>
                <a:cs typeface="Times New Roman" panose="02020603050405020304" pitchFamily="18" charset="0"/>
              </a:rPr>
              <a:t>Who Created the ADA Legislative Process?</a:t>
            </a:r>
          </a:p>
        </p:txBody>
      </p:sp>
      <p:sp>
        <p:nvSpPr>
          <p:cNvPr id="3" name="Content Placeholder 2"/>
          <p:cNvSpPr>
            <a:spLocks noGrp="1"/>
          </p:cNvSpPr>
          <p:nvPr>
            <p:ph idx="1"/>
          </p:nvPr>
        </p:nvSpPr>
        <p:spPr>
          <a:xfrm>
            <a:off x="457200" y="2347913"/>
            <a:ext cx="8229600" cy="3698875"/>
          </a:xfrm>
        </p:spPr>
        <p:txBody>
          <a:bodyPr rtlCol="0">
            <a:normAutofit fontScale="85000" lnSpcReduction="20000"/>
          </a:bodyPr>
          <a:lstStyle/>
          <a:p>
            <a:pPr eaLnBrk="1" fontAlgn="auto" hangingPunct="1">
              <a:spcAft>
                <a:spcPts val="0"/>
              </a:spcAft>
              <a:defRPr/>
            </a:pPr>
            <a:r>
              <a:rPr lang="en-US" sz="2000"/>
              <a:t>The Americans with Disabilities Act (ADA) of 1990 was signed by President George H.W. Bush.</a:t>
            </a:r>
          </a:p>
          <a:p>
            <a:pPr eaLnBrk="1" fontAlgn="auto" hangingPunct="1">
              <a:spcAft>
                <a:spcPts val="0"/>
              </a:spcAft>
              <a:defRPr/>
            </a:pPr>
            <a:endParaRPr lang="en-US" sz="2000"/>
          </a:p>
          <a:p>
            <a:pPr eaLnBrk="1" fontAlgn="auto" hangingPunct="1">
              <a:spcAft>
                <a:spcPts val="0"/>
              </a:spcAft>
              <a:defRPr/>
            </a:pPr>
            <a:r>
              <a:rPr lang="en-US" sz="2000"/>
              <a:t>“The ADA[…]prohibits discrimination and guarantees that people with disabilities have the same opportunities as everyone else to participate in the mainstream of American life -- to enjoy employment opportunities, to purchase goods and services, and to participate in State and local government programs and services.”</a:t>
            </a:r>
          </a:p>
          <a:p>
            <a:pPr eaLnBrk="1" fontAlgn="auto" hangingPunct="1">
              <a:spcAft>
                <a:spcPts val="0"/>
              </a:spcAft>
              <a:defRPr/>
            </a:pPr>
            <a:endParaRPr lang="en-US" sz="2000"/>
          </a:p>
          <a:p>
            <a:pPr eaLnBrk="1" fontAlgn="auto" hangingPunct="1">
              <a:spcAft>
                <a:spcPts val="0"/>
              </a:spcAft>
              <a:defRPr/>
            </a:pPr>
            <a:r>
              <a:rPr lang="en-US" sz="2000"/>
              <a:t>Modeled after:</a:t>
            </a:r>
          </a:p>
          <a:p>
            <a:pPr lvl="1" indent="-342900" eaLnBrk="1" fontAlgn="auto" hangingPunct="1">
              <a:spcAft>
                <a:spcPts val="0"/>
              </a:spcAft>
              <a:buFont typeface="Arial" panose="020B0604020202020204" pitchFamily="34" charset="0"/>
              <a:buChar char="•"/>
              <a:defRPr/>
            </a:pPr>
            <a:r>
              <a:rPr lang="en-US" sz="1800"/>
              <a:t>the Civil Rights Act of 1964, which prohibits discrimination on the basis of race, color, religion, sex, or national origin – and </a:t>
            </a:r>
          </a:p>
          <a:p>
            <a:pPr lvl="1" indent="-342900" eaLnBrk="1" fontAlgn="auto" hangingPunct="1">
              <a:spcAft>
                <a:spcPts val="0"/>
              </a:spcAft>
              <a:buFont typeface="Arial" panose="020B0604020202020204" pitchFamily="34" charset="0"/>
              <a:buChar char="•"/>
              <a:defRPr/>
            </a:pPr>
            <a:r>
              <a:rPr lang="en-US" sz="1800"/>
              <a:t>Section 504 of the Rehabilitation Act of 1973, which is a US law prohibiting discrimination based on disabilities.</a:t>
            </a:r>
          </a:p>
          <a:p>
            <a:pPr lvl="1" indent="0" algn="r" eaLnBrk="1" fontAlgn="auto" hangingPunct="1">
              <a:spcAft>
                <a:spcPts val="0"/>
              </a:spcAft>
              <a:buFontTx/>
              <a:buNone/>
              <a:defRPr/>
            </a:pPr>
            <a:r>
              <a:rPr lang="en-US" sz="1800"/>
              <a:t>(</a:t>
            </a:r>
            <a:r>
              <a:rPr lang="en-US" sz="1800">
                <a:hlinkClick r:id="rId3"/>
              </a:rPr>
              <a:t>http://www.ada.gov/ada_intro.htm</a:t>
            </a:r>
            <a:r>
              <a:rPr lang="en-US" sz="1800"/>
              <a:t>, Nov 4, 2013)</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is the Legislation?</a:t>
            </a:r>
          </a:p>
        </p:txBody>
      </p:sp>
      <p:sp>
        <p:nvSpPr>
          <p:cNvPr id="5123" name="Content Placeholder 2"/>
          <p:cNvSpPr>
            <a:spLocks noGrp="1"/>
          </p:cNvSpPr>
          <p:nvPr>
            <p:ph idx="1"/>
          </p:nvPr>
        </p:nvSpPr>
        <p:spPr>
          <a:xfrm>
            <a:off x="457200" y="2347913"/>
            <a:ext cx="8229600" cy="3698875"/>
          </a:xfrm>
        </p:spPr>
        <p:txBody>
          <a:bodyPr rtlCol="0">
            <a:normAutofit fontScale="92500" lnSpcReduction="10000"/>
          </a:bodyPr>
          <a:lstStyle/>
          <a:p>
            <a:pPr marL="0" indent="0" eaLnBrk="1" fontAlgn="auto" hangingPunct="1">
              <a:spcAft>
                <a:spcPts val="0"/>
              </a:spcAft>
              <a:buFont typeface="Arial" charset="0"/>
              <a:buNone/>
              <a:defRPr/>
            </a:pPr>
            <a:r>
              <a:rPr lang="en-US" sz="2800" b="1"/>
              <a:t>Section 504 of the Rehabilitation Act of 1973 and the Americans with Disabilities Act</a:t>
            </a:r>
          </a:p>
          <a:p>
            <a:pPr marL="457200" lvl="1" indent="0" eaLnBrk="1" fontAlgn="auto" hangingPunct="1">
              <a:spcAft>
                <a:spcPts val="0"/>
              </a:spcAft>
              <a:buFont typeface="Arial" charset="0"/>
              <a:buNone/>
              <a:defRPr/>
            </a:pPr>
            <a:r>
              <a:rPr lang="en-US" sz="2400" b="1">
                <a:solidFill>
                  <a:srgbClr val="C00000"/>
                </a:solidFill>
              </a:rPr>
              <a:t>Rehab Act </a:t>
            </a:r>
            <a:r>
              <a:rPr lang="en-US" sz="2400"/>
              <a:t>- prohibits discrimination against individuals with disabilities. </a:t>
            </a:r>
            <a:r>
              <a:rPr lang="en-US" sz="2400" b="1">
                <a:solidFill>
                  <a:srgbClr val="C00000"/>
                </a:solidFill>
              </a:rPr>
              <a:t>Section 504 </a:t>
            </a:r>
            <a:r>
              <a:rPr lang="en-US" sz="2400"/>
              <a:t>generally prohibits discrimination on the basis of disability in federally funded programs and activities</a:t>
            </a:r>
          </a:p>
          <a:p>
            <a:pPr lvl="1" eaLnBrk="1" fontAlgn="auto" hangingPunct="1">
              <a:spcAft>
                <a:spcPts val="0"/>
              </a:spcAft>
              <a:buFont typeface="Arial" charset="0"/>
              <a:buNone/>
              <a:defRPr/>
            </a:pPr>
            <a:r>
              <a:rPr lang="en-US" sz="2400" b="1"/>
              <a:t>	</a:t>
            </a:r>
            <a:r>
              <a:rPr lang="en-US" sz="2400" b="1">
                <a:solidFill>
                  <a:srgbClr val="C00000"/>
                </a:solidFill>
              </a:rPr>
              <a:t>ADA Title II</a:t>
            </a:r>
            <a:r>
              <a:rPr lang="en-US" sz="2400">
                <a:solidFill>
                  <a:srgbClr val="C00000"/>
                </a:solidFill>
              </a:rPr>
              <a:t> </a:t>
            </a:r>
            <a:r>
              <a:rPr lang="en-US" sz="2400"/>
              <a:t>prohibits discrimination in access to services or programs of a public entity (this would be a public college or university) and </a:t>
            </a:r>
            <a:r>
              <a:rPr lang="en-US" sz="2400" b="1">
                <a:solidFill>
                  <a:srgbClr val="C00000"/>
                </a:solidFill>
              </a:rPr>
              <a:t>Title III </a:t>
            </a:r>
            <a:r>
              <a:rPr lang="en-US" sz="2400"/>
              <a:t>prohibits discrimination in access to places of public accommodation (such as private and public colleges and universities)</a:t>
            </a:r>
          </a:p>
          <a:p>
            <a:pPr marL="0" indent="0" eaLnBrk="1" fontAlgn="auto" hangingPunct="1">
              <a:spcAft>
                <a:spcPts val="0"/>
              </a:spcAft>
              <a:buFont typeface="Arial" charset="0"/>
              <a:buNone/>
              <a:defRPr/>
            </a:pPr>
            <a:endParaRPr lang="en-US" altLang="en-US">
              <a:ea typeface="ＭＳ Ｐゴシック" pitchFamily="34" charset="-128"/>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165225"/>
            <a:ext cx="8229600" cy="971550"/>
          </a:xfrm>
        </p:spPr>
        <p:txBody>
          <a:bodyPr/>
          <a:lstStyle/>
          <a:p>
            <a:pPr algn="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Do These Laws Mean?</a:t>
            </a:r>
          </a:p>
        </p:txBody>
      </p:sp>
      <p:sp>
        <p:nvSpPr>
          <p:cNvPr id="6147" name="Content Placeholder 2"/>
          <p:cNvSpPr>
            <a:spLocks noGrp="1"/>
          </p:cNvSpPr>
          <p:nvPr>
            <p:ph idx="1"/>
          </p:nvPr>
        </p:nvSpPr>
        <p:spPr>
          <a:xfrm>
            <a:off x="457200" y="2347913"/>
            <a:ext cx="8229600" cy="3698875"/>
          </a:xfrm>
        </p:spPr>
        <p:txBody>
          <a:bodyPr rtlCol="0">
            <a:normAutofit fontScale="92500"/>
          </a:bodyPr>
          <a:lstStyle/>
          <a:p>
            <a:pPr marL="0" indent="0" eaLnBrk="1" fontAlgn="auto" hangingPunct="1">
              <a:spcAft>
                <a:spcPts val="0"/>
              </a:spcAft>
              <a:buFont typeface="Arial" charset="0"/>
              <a:buNone/>
              <a:defRPr/>
            </a:pPr>
            <a:r>
              <a:rPr lang="en-US" altLang="en-US" sz="2800">
                <a:ea typeface="ＭＳ Ｐゴシック" pitchFamily="34" charset="-128"/>
              </a:rPr>
              <a:t>In the application of both laws, students with disabilities must be qualified to participate in University activities. </a:t>
            </a:r>
          </a:p>
          <a:p>
            <a:pPr marL="857250" lvl="1" indent="-457200" eaLnBrk="1" fontAlgn="auto" hangingPunct="1">
              <a:spcAft>
                <a:spcPts val="0"/>
              </a:spcAft>
              <a:buFont typeface="Wingdings" panose="05000000000000000000" pitchFamily="2" charset="2"/>
              <a:buChar char="§"/>
              <a:defRPr/>
            </a:pPr>
            <a:r>
              <a:rPr lang="en-US" altLang="en-US" sz="2400">
                <a:ea typeface="ＭＳ Ｐゴシック" pitchFamily="34" charset="-128"/>
              </a:rPr>
              <a:t>Specifically, a </a:t>
            </a:r>
            <a:r>
              <a:rPr lang="en-US" altLang="en-US" sz="2400" b="1">
                <a:solidFill>
                  <a:srgbClr val="C00000"/>
                </a:solidFill>
                <a:ea typeface="ＭＳ Ｐゴシック" pitchFamily="34" charset="-128"/>
              </a:rPr>
              <a:t>qualified student </a:t>
            </a:r>
            <a:r>
              <a:rPr lang="en-US" altLang="en-US" sz="2400">
                <a:ea typeface="ＭＳ Ｐゴシック" pitchFamily="34" charset="-128"/>
              </a:rPr>
              <a:t>with a disability is one who meets the admission and essential eligibility requirements of a program or service, with or without:</a:t>
            </a:r>
          </a:p>
          <a:p>
            <a:pPr marL="1257300" lvl="2" indent="-457200" eaLnBrk="1" fontAlgn="auto" hangingPunct="1">
              <a:spcAft>
                <a:spcPts val="0"/>
              </a:spcAft>
              <a:buFont typeface="Wingdings" panose="05000000000000000000" pitchFamily="2" charset="2"/>
              <a:buChar char="Ø"/>
              <a:defRPr/>
            </a:pPr>
            <a:r>
              <a:rPr lang="en-US" altLang="en-US" sz="2000">
                <a:ea typeface="ＭＳ Ｐゴシック" pitchFamily="34" charset="-128"/>
              </a:rPr>
              <a:t>modifications of rules, policies, or procedures, </a:t>
            </a:r>
          </a:p>
          <a:p>
            <a:pPr marL="1257300" lvl="2" indent="-457200" eaLnBrk="1" fontAlgn="auto" hangingPunct="1">
              <a:spcAft>
                <a:spcPts val="0"/>
              </a:spcAft>
              <a:buFont typeface="Wingdings" panose="05000000000000000000" pitchFamily="2" charset="2"/>
              <a:buChar char="Ø"/>
              <a:defRPr/>
            </a:pPr>
            <a:r>
              <a:rPr lang="en-US" altLang="en-US" sz="2000">
                <a:ea typeface="ＭＳ Ｐゴシック" pitchFamily="34" charset="-128"/>
              </a:rPr>
              <a:t>removal of architectural, communication, or transportation barriers,</a:t>
            </a:r>
          </a:p>
          <a:p>
            <a:pPr marL="1257300" lvl="2" indent="-457200" eaLnBrk="1" fontAlgn="auto" hangingPunct="1">
              <a:spcAft>
                <a:spcPts val="0"/>
              </a:spcAft>
              <a:buFont typeface="Wingdings" panose="05000000000000000000" pitchFamily="2" charset="2"/>
              <a:buChar char="Ø"/>
              <a:defRPr/>
            </a:pPr>
            <a:r>
              <a:rPr lang="en-US" altLang="en-US" sz="2000">
                <a:ea typeface="ＭＳ Ｐゴシック" pitchFamily="34" charset="-128"/>
              </a:rPr>
              <a:t>provision of auxiliary aids and services. </a:t>
            </a:r>
          </a:p>
          <a:p>
            <a:pPr eaLnBrk="1" fontAlgn="auto" hangingPunct="1">
              <a:spcAft>
                <a:spcPts val="0"/>
              </a:spcAft>
              <a:buFont typeface="Arial"/>
              <a:buChar char="•"/>
              <a:defRPr/>
            </a:pPr>
            <a:endParaRPr lang="en-US" altLang="en-US">
              <a:ea typeface="ＭＳ Ｐゴシック" pitchFamily="34" charset="-128"/>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is a Disability?</a:t>
            </a:r>
          </a:p>
        </p:txBody>
      </p:sp>
      <p:sp>
        <p:nvSpPr>
          <p:cNvPr id="8" name="Content Placeholder 7"/>
          <p:cNvSpPr>
            <a:spLocks noGrp="1"/>
          </p:cNvSpPr>
          <p:nvPr>
            <p:ph idx="1"/>
          </p:nvPr>
        </p:nvSpPr>
        <p:spPr>
          <a:xfrm>
            <a:off x="457200" y="2347913"/>
            <a:ext cx="8229600" cy="3698875"/>
          </a:xfrm>
        </p:spPr>
        <p:txBody>
          <a:bodyPr rtlCol="0">
            <a:normAutofit fontScale="85000" lnSpcReduction="20000"/>
          </a:bodyPr>
          <a:lstStyle/>
          <a:p>
            <a:pPr marL="285750" indent="-285750" eaLnBrk="1" fontAlgn="auto" hangingPunct="1">
              <a:spcAft>
                <a:spcPts val="0"/>
              </a:spcAft>
              <a:defRPr/>
            </a:pPr>
            <a:r>
              <a:rPr lang="en-US" sz="2200"/>
              <a:t>An</a:t>
            </a:r>
            <a:r>
              <a:rPr lang="en-US" sz="2200">
                <a:solidFill>
                  <a:srgbClr val="C00000"/>
                </a:solidFill>
              </a:rPr>
              <a:t> </a:t>
            </a:r>
            <a:r>
              <a:rPr lang="en-US" sz="2200" b="1">
                <a:solidFill>
                  <a:srgbClr val="C00000"/>
                </a:solidFill>
              </a:rPr>
              <a:t>impairment</a:t>
            </a:r>
            <a:r>
              <a:rPr lang="en-US" sz="2200">
                <a:solidFill>
                  <a:srgbClr val="C00000"/>
                </a:solidFill>
              </a:rPr>
              <a:t> </a:t>
            </a:r>
            <a:r>
              <a:rPr lang="en-US" sz="2200"/>
              <a:t>(e.g. AIDS, cancer, bipolar, depression, ADHD, dyslexia, etc.)</a:t>
            </a:r>
          </a:p>
          <a:p>
            <a:pPr marL="285750" indent="-285750" eaLnBrk="1" fontAlgn="auto" hangingPunct="1">
              <a:spcAft>
                <a:spcPts val="0"/>
              </a:spcAft>
              <a:defRPr/>
            </a:pPr>
            <a:endParaRPr lang="en-US" sz="1050"/>
          </a:p>
          <a:p>
            <a:pPr marL="285750" indent="-285750" eaLnBrk="1" fontAlgn="auto" hangingPunct="1">
              <a:spcAft>
                <a:spcPts val="0"/>
              </a:spcAft>
              <a:defRPr/>
            </a:pPr>
            <a:r>
              <a:rPr lang="en-US" sz="2200"/>
              <a:t>This impairment manifests itself so as to </a:t>
            </a:r>
            <a:r>
              <a:rPr lang="en-US" sz="2200" b="1">
                <a:solidFill>
                  <a:srgbClr val="C00000"/>
                </a:solidFill>
              </a:rPr>
              <a:t>substantially</a:t>
            </a:r>
            <a:r>
              <a:rPr lang="en-US" sz="2200"/>
              <a:t> (quite significantly but not utterly) limit</a:t>
            </a:r>
          </a:p>
          <a:p>
            <a:pPr marL="285750" indent="-285750" eaLnBrk="1" fontAlgn="auto" hangingPunct="1">
              <a:spcAft>
                <a:spcPts val="0"/>
              </a:spcAft>
              <a:defRPr/>
            </a:pPr>
            <a:endParaRPr lang="en-US" sz="1050"/>
          </a:p>
          <a:p>
            <a:pPr marL="285750" indent="-285750" eaLnBrk="1" fontAlgn="auto" hangingPunct="1">
              <a:spcAft>
                <a:spcPts val="0"/>
              </a:spcAft>
              <a:defRPr/>
            </a:pPr>
            <a:r>
              <a:rPr lang="en-US" sz="2200"/>
              <a:t>A </a:t>
            </a:r>
            <a:r>
              <a:rPr lang="en-US" sz="2200" b="1">
                <a:solidFill>
                  <a:srgbClr val="C00000"/>
                </a:solidFill>
              </a:rPr>
              <a:t>major life activity</a:t>
            </a:r>
            <a:r>
              <a:rPr lang="en-US" sz="2200">
                <a:solidFill>
                  <a:srgbClr val="C00000"/>
                </a:solidFill>
              </a:rPr>
              <a:t> </a:t>
            </a:r>
            <a:r>
              <a:rPr lang="en-US" sz="2200"/>
              <a:t>(something central to daily living – e.g. walking, talking, reading, seeing, hearing, sleeping, procreation, eating, caring for self)</a:t>
            </a:r>
          </a:p>
          <a:p>
            <a:pPr marL="285750" indent="-285750" eaLnBrk="1" fontAlgn="auto" hangingPunct="1">
              <a:spcAft>
                <a:spcPts val="0"/>
              </a:spcAft>
              <a:defRPr/>
            </a:pPr>
            <a:endParaRPr lang="en-US" sz="1050"/>
          </a:p>
          <a:p>
            <a:pPr marL="285750" indent="-285750" eaLnBrk="1" fontAlgn="auto" hangingPunct="1">
              <a:spcAft>
                <a:spcPts val="0"/>
              </a:spcAft>
              <a:defRPr/>
            </a:pPr>
            <a:r>
              <a:rPr lang="en-US" sz="2200"/>
              <a:t>Or, </a:t>
            </a:r>
            <a:r>
              <a:rPr lang="en-US" sz="2200" b="1">
                <a:solidFill>
                  <a:srgbClr val="C00000"/>
                </a:solidFill>
              </a:rPr>
              <a:t>record</a:t>
            </a:r>
            <a:r>
              <a:rPr lang="en-US" sz="2200">
                <a:solidFill>
                  <a:srgbClr val="FFCC00"/>
                </a:solidFill>
              </a:rPr>
              <a:t> </a:t>
            </a:r>
            <a:r>
              <a:rPr lang="en-US" sz="2200"/>
              <a:t>of or is </a:t>
            </a:r>
            <a:r>
              <a:rPr lang="en-US" sz="2200" b="1">
                <a:solidFill>
                  <a:srgbClr val="C00000"/>
                </a:solidFill>
              </a:rPr>
              <a:t>perceived</a:t>
            </a:r>
            <a:r>
              <a:rPr lang="en-US" sz="2200"/>
              <a:t> having the above (three elements)</a:t>
            </a:r>
          </a:p>
          <a:p>
            <a:pPr marL="569913" lvl="1" indent="-169863" eaLnBrk="1" fontAlgn="auto" hangingPunct="1">
              <a:spcAft>
                <a:spcPts val="0"/>
              </a:spcAft>
              <a:buFont typeface="Arial"/>
              <a:buChar char="–"/>
              <a:defRPr/>
            </a:pPr>
            <a:r>
              <a:rPr lang="en-US" sz="2200"/>
              <a:t>Impairment</a:t>
            </a:r>
          </a:p>
          <a:p>
            <a:pPr marL="569913" lvl="1" indent="-169863" eaLnBrk="1" fontAlgn="auto" hangingPunct="1">
              <a:spcAft>
                <a:spcPts val="0"/>
              </a:spcAft>
              <a:buFont typeface="Arial"/>
              <a:buChar char="–"/>
              <a:defRPr/>
            </a:pPr>
            <a:r>
              <a:rPr lang="en-US" sz="2200"/>
              <a:t>That limits substantially</a:t>
            </a:r>
          </a:p>
          <a:p>
            <a:pPr marL="569913" lvl="1" indent="-169863" eaLnBrk="1" fontAlgn="auto" hangingPunct="1">
              <a:spcAft>
                <a:spcPts val="0"/>
              </a:spcAft>
              <a:buFont typeface="Arial"/>
              <a:buChar char="–"/>
              <a:defRPr/>
            </a:pPr>
            <a:r>
              <a:rPr lang="en-US" sz="2200"/>
              <a:t>A major life activity</a:t>
            </a:r>
          </a:p>
          <a:p>
            <a:pPr eaLnBrk="1" fontAlgn="auto" hangingPunct="1">
              <a:spcAft>
                <a:spcPts val="0"/>
              </a:spcAft>
              <a:buFont typeface="Arial"/>
              <a:buChar char="•"/>
              <a:defRPr/>
            </a:pPr>
            <a:endParaRPr lang="en-US" sz="180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Providing Academic Accommodations to Students: It’s more than letters   Shelley Ducatt Associate Director, Student &quot;/&gt;&lt;property id=&quot;20307&quot; value=&quot;256&quot;/&gt;&lt;/object&gt;&lt;object type=&quot;3&quot; unique_id=&quot;10004&quot;&gt;&lt;property id=&quot;20148&quot; value=&quot;5&quot;/&gt;&lt;property id=&quot;20300&quot; value=&quot;Slide 2 - &amp;quot;Who are SDS students?&amp;quot;&quot;/&gt;&lt;property id=&quot;20307&quot; value=&quot;292&quot;/&gt;&lt;/object&gt;&lt;object type=&quot;3&quot; unique_id=&quot;10005&quot;&gt;&lt;property id=&quot;20148&quot; value=&quot;5&quot;/&gt;&lt;property id=&quot;20300&quot; value=&quot;Slide 3 - &amp;quot;Overview&amp;quot;&quot;/&gt;&lt;property id=&quot;20307&quot; value=&quot;275&quot;/&gt;&lt;/object&gt;&lt;object type=&quot;3&quot; unique_id=&quot;10006&quot;&gt;&lt;property id=&quot;20148&quot; value=&quot;5&quot;/&gt;&lt;property id=&quot;20300&quot; value=&quot;Slide 4 - &amp;quot;Eligibility for Services&amp;quot;&quot;/&gt;&lt;property id=&quot;20307&quot; value=&quot;258&quot;/&gt;&lt;/object&gt;&lt;object type=&quot;3&quot; unique_id=&quot;10007&quot;&gt;&lt;property id=&quot;20148&quot; value=&quot;5&quot;/&gt;&lt;property id=&quot;20300&quot; value=&quot;Slide 5 - &amp;quot;IDEA v. ADA&amp;quot;&quot;/&gt;&lt;property id=&quot;20307&quot; value=&quot;295&quot;/&gt;&lt;/object&gt;&lt;object type=&quot;3&quot; unique_id=&quot;10008&quot;&gt;&lt;property id=&quot;20148&quot; value=&quot;5&quot;/&gt;&lt;property id=&quot;20300&quot; value=&quot;Slide 6 - &amp;quot;IDEA v. ADA Cont.&amp;quot;&quot;/&gt;&lt;property id=&quot;20307&quot; value=&quot;296&quot;/&gt;&lt;/object&gt;&lt;object type=&quot;3&quot; unique_id=&quot;10009&quot;&gt;&lt;property id=&quot;20148&quot; value=&quot;5&quot;/&gt;&lt;property id=&quot;20300&quot; value=&quot;Slide 7 - &amp;quot;Changes with the new ADAAA&amp;quot;&quot;/&gt;&lt;property id=&quot;20307&quot; value=&quot;297&quot;/&gt;&lt;/object&gt;&lt;object type=&quot;3&quot; unique_id=&quot;10010&quot;&gt;&lt;property id=&quot;20148&quot; value=&quot;5&quot;/&gt;&lt;property id=&quot;20300&quot; value=&quot;Slide 8 - &amp;quot;Accommodations&amp;quot;&quot;/&gt;&lt;property id=&quot;20307&quot; value=&quot;276&quot;/&gt;&lt;/object&gt;&lt;object type=&quot;3&quot; unique_id=&quot;10011&quot;&gt;&lt;property id=&quot;20148&quot; value=&quot;5&quot;/&gt;&lt;property id=&quot;20300&quot; value=&quot;Slide 9 - &amp;quot;Accommodations Can:&amp;quot;&quot;/&gt;&lt;property id=&quot;20307&quot; value=&quot;266&quot;/&gt;&lt;/object&gt;&lt;object type=&quot;3&quot; unique_id=&quot;10012&quot;&gt;&lt;property id=&quot;20148&quot; value=&quot;5&quot;/&gt;&lt;property id=&quot;20300&quot; value=&quot;Slide 10 - &amp;quot;Accommodations Cannot:&amp;quot;&quot;/&gt;&lt;property id=&quot;20307&quot; value=&quot;267&quot;/&gt;&lt;/object&gt;&lt;object type=&quot;3&quot; unique_id=&quot;10013&quot;&gt;&lt;property id=&quot;20148&quot; value=&quot;5&quot;/&gt;&lt;property id=&quot;20300&quot; value=&quot;Slide 11 - &amp;quot;Types of Accommodations Offered&amp;amp;#x09;&amp;quot;&quot;/&gt;&lt;property id=&quot;20307&quot; value=&quot;259&quot;/&gt;&lt;/object&gt;&lt;object type=&quot;3&quot; unique_id=&quot;10014&quot;&gt;&lt;property id=&quot;20148&quot; value=&quot;5&quot;/&gt;&lt;property id=&quot;20300&quot; value=&quot;Slide 12 - &amp;quot;When Do I Accommodate?&amp;quot;&quot;/&gt;&lt;property id=&quot;20307&quot; value=&quot;289&quot;/&gt;&lt;/object&gt;&lt;object type=&quot;3&quot; unique_id=&quot;10015&quot;&gt;&lt;property id=&quot;20148&quot; value=&quot;5&quot;/&gt;&lt;property id=&quot;20300&quot; value=&quot;Slide 13 - &amp;quot;When Do I Accommodate, cont.&amp;quot;&quot;/&gt;&lt;property id=&quot;20307&quot; value=&quot;290&quot;/&gt;&lt;/object&gt;&lt;object type=&quot;3&quot; unique_id=&quot;10016&quot;&gt;&lt;property id=&quot;20148&quot; value=&quot;5&quot;/&gt;&lt;property id=&quot;20300&quot; value=&quot;Slide 14 - &amp;quot;Syllabus Statement&amp;quot;&quot;/&gt;&lt;property id=&quot;20307&quot; value=&quot;291&quot;/&gt;&lt;/object&gt;&lt;object type=&quot;3&quot; unique_id=&quot;10017&quot;&gt;&lt;property id=&quot;20148&quot; value=&quot;5&quot;/&gt;&lt;property id=&quot;20300&quot; value=&quot;Slide 15 - &amp;quot;Eligible Disability Areas&amp;quot;&quot;/&gt;&lt;property id=&quot;20307&quot; value=&quot;272&quot;/&gt;&lt;/object&gt;&lt;object type=&quot;3&quot; unique_id=&quot;10018&quot;&gt;&lt;property id=&quot;20148&quot; value=&quot;5&quot;/&gt;&lt;property id=&quot;20300&quot; value=&quot;Slide 16 - &amp;quot;Sign Language Interpreters&amp;quot;&quot;/&gt;&lt;property id=&quot;20307&quot; value=&quot;262&quot;/&gt;&lt;/object&gt;&lt;object type=&quot;3&quot; unique_id=&quot;10019&quot;&gt;&lt;property id=&quot;20148&quot; value=&quot;5&quot;/&gt;&lt;property id=&quot;20300&quot; value=&quot;Slide 17 - &amp;quot;Applying for Services&amp;quot;&quot;/&gt;&lt;property id=&quot;20307&quot; value=&quot;271&quot;/&gt;&lt;/object&gt;&lt;object type=&quot;3&quot; unique_id=&quot;10020&quot;&gt;&lt;property id=&quot;20148&quot; value=&quot;5&quot;/&gt;&lt;property id=&quot;20300&quot; value=&quot;Slide 18 - &amp;quot;Confidentiality&amp;quot;&quot;/&gt;&lt;property id=&quot;20307&quot; value=&quot;273&quot;/&gt;&lt;/object&gt;&lt;object type=&quot;3&quot; unique_id=&quot;10021&quot;&gt;&lt;property id=&quot;20148&quot; value=&quot;5&quot;/&gt;&lt;property id=&quot;20300&quot; value=&quot;Slide 19 - &amp;quot;Can I ask my student if they have a disability?&amp;quot;&quot;/&gt;&lt;property id=&quot;20307&quot; value=&quot;286&quot;/&gt;&lt;/object&gt;&lt;object type=&quot;3&quot; unique_id=&quot;10022&quot;&gt;&lt;property id=&quot;20148&quot; value=&quot;5&quot;/&gt;&lt;property id=&quot;20300&quot; value=&quot;Slide 20 - &amp;quot;Emerging Student Populations&amp;quot;&quot;/&gt;&lt;property id=&quot;20307&quot; value=&quot;288&quot;/&gt;&lt;/object&gt;&lt;object type=&quot;3&quot; unique_id=&quot;10023&quot;&gt;&lt;property id=&quot;20148&quot; value=&quot;5&quot;/&gt;&lt;property id=&quot;20300&quot; value=&quot;Slide 21 - &amp;quot;Blackboard Assistance&amp;quot;&quot;/&gt;&lt;property id=&quot;20307&quot; value=&quot;302&quot;/&gt;&lt;/object&gt;&lt;object type=&quot;3&quot; unique_id=&quot;10024&quot;&gt;&lt;property id=&quot;20148&quot; value=&quot;5&quot;/&gt;&lt;property id=&quot;20300&quot; value=&quot;Slide 22 - &amp;quot;Principles of Universal Design&amp;quot;&quot;/&gt;&lt;property id=&quot;20307&quot; value=&quot;298&quot;/&gt;&lt;/object&gt;&lt;object type=&quot;3&quot; unique_id=&quot;10025&quot;&gt;&lt;property id=&quot;20148&quot; value=&quot;5&quot;/&gt;&lt;property id=&quot;20300&quot; value=&quot;Slide 23 - &amp;quot;Why use Universal Design principles?&amp;quot;&quot;/&gt;&lt;property id=&quot;20307&quot; value=&quot;299&quot;/&gt;&lt;/object&gt;&lt;object type=&quot;3&quot; unique_id=&quot;10026&quot;&gt;&lt;property id=&quot;20148&quot; value=&quot;5&quot;/&gt;&lt;property id=&quot;20300&quot; value=&quot;Slide 24 - &amp;quot;Guiding Principles of Universal Design of Instruction&amp;quot;&quot;/&gt;&lt;property id=&quot;20307&quot; value=&quot;301&quot;/&gt;&lt;/object&gt;&lt;object type=&quot;3&quot; unique_id=&quot;10027&quot;&gt;&lt;property id=&quot;20148&quot; value=&quot;5&quot;/&gt;&lt;property id=&quot;20300&quot; value=&quot;Slide 25 - &amp;quot;Some ideas for UDI&amp;quot;&quot;/&gt;&lt;property id=&quot;20307&quot; value=&quot;300&quot;/&gt;&lt;/object&gt;&lt;object type=&quot;3&quot; unique_id=&quot;10028&quot;&gt;&lt;property id=&quot;20148&quot; value=&quot;5&quot;/&gt;&lt;property id=&quot;20300&quot; value=&quot;Slide 26&quot;/&gt;&lt;property id=&quot;20307&quot; value=&quot;303&quot;/&gt;&lt;/object&gt;&lt;object type=&quot;3&quot; unique_id=&quot;10029&quot;&gt;&lt;property id=&quot;20148&quot; value=&quot;5&quot;/&gt;&lt;property id=&quot;20300&quot; value=&quot;Slide 27 - &amp;quot;Contact Information&amp;quot;&quot;/&gt;&lt;property id=&quot;20307&quot; value=&quot;261&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Garnet_StandardDef">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Uppt-standard-garnet [Read-Only]" id="{9E14613E-5931-4B5C-85BC-9CB7DF6B63F9}" vid="{7317AA74-A12A-4496-8FB0-B58B462BE3B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2438</Words>
  <Application>Microsoft Office PowerPoint</Application>
  <PresentationFormat>On-screen Show (4:3)</PresentationFormat>
  <Paragraphs>294</Paragraphs>
  <Slides>37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Calibri</vt:lpstr>
      <vt:lpstr>Tahoma</vt:lpstr>
      <vt:lpstr>Times New Roman</vt:lpstr>
      <vt:lpstr>Wingdings</vt:lpstr>
      <vt:lpstr>Garnet_StandardDef</vt:lpstr>
      <vt:lpstr>Providing Academic Accommodations to Students: It’s more than letters   Shelley Ducatt, Ph.D., P.A. Associate Dean &amp; Director, Student Disability Resource Center Florida State University  Jennifer Mitchell Assistant Director, Student Disability Resource Center Florida State University </vt:lpstr>
      <vt:lpstr>Presentation Outcomes</vt:lpstr>
      <vt:lpstr>Student Disability Resource Center</vt:lpstr>
      <vt:lpstr>Who are SDRC students?</vt:lpstr>
      <vt:lpstr>Florida State University Data</vt:lpstr>
      <vt:lpstr>Who Created the ADA Legislative Process?</vt:lpstr>
      <vt:lpstr>What is the Legislation?</vt:lpstr>
      <vt:lpstr>What Do These Laws Mean?</vt:lpstr>
      <vt:lpstr>What is a Disability?</vt:lpstr>
      <vt:lpstr>So What’s the Bottom Line?</vt:lpstr>
      <vt:lpstr>Responsibility of the Institution</vt:lpstr>
      <vt:lpstr>Responsibility of the Student</vt:lpstr>
      <vt:lpstr>Responsibility of the Faculty</vt:lpstr>
      <vt:lpstr>What Are Accommodations?</vt:lpstr>
      <vt:lpstr>What is an Accommodation Letter?</vt:lpstr>
      <vt:lpstr>PowerPoint Presentation</vt:lpstr>
      <vt:lpstr>Sample Accommodations</vt:lpstr>
      <vt:lpstr>When Do I Accommodate?</vt:lpstr>
      <vt:lpstr>When Do I Accommodate, cont.</vt:lpstr>
      <vt:lpstr>ALL SYLLABI ARE REQUIRED TO INCLUDE THE FOLLOWING STATEMENT:</vt:lpstr>
      <vt:lpstr>Applying for Services</vt:lpstr>
      <vt:lpstr>Confidentiality</vt:lpstr>
      <vt:lpstr>Can I ask my student if they have a disability?</vt:lpstr>
      <vt:lpstr>Emerging Student Populations</vt:lpstr>
      <vt:lpstr>Accessible Van Services</vt:lpstr>
      <vt:lpstr>Defining Service Animals</vt:lpstr>
      <vt:lpstr>What Can I Ask About a Student’s Service Animal?</vt:lpstr>
      <vt:lpstr>Important Things to Know  About Service Animals</vt:lpstr>
      <vt:lpstr>Accommodations Regarding Food Allergies</vt:lpstr>
      <vt:lpstr>General Suggestions for Making Classes Accessible</vt:lpstr>
      <vt:lpstr>Why use Universal Design principles?</vt:lpstr>
      <vt:lpstr>Guiding Principles of Universal Design of Instruction</vt:lpstr>
      <vt:lpstr>Some ideas for UDI</vt:lpstr>
      <vt:lpstr>PowerPoint Presentation</vt:lpstr>
      <vt:lpstr>Campus Referral Resources</vt:lpstr>
      <vt:lpstr>Campus Referral Resources</vt:lpstr>
      <vt:lpstr>Student Disability Resource Center (SDRC)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Academic Accommodations to Students: It’s more than letters   Shelley Ducatt, Ph.D., P.A. Associate Dean &amp; Director, Student Disability Resource Center Florida State University  Jennifer Mitchell Assistant Director, Student Disability Resource Center Florida State University </dc:title>
  <cp:lastModifiedBy>York, Kimberly</cp:lastModifiedBy>
  <cp:revision>3</cp:revision>
  <dcterms:modified xsi:type="dcterms:W3CDTF">2017-10-19T18:22:55Z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