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8" r:id="rId3"/>
    <p:sldId id="288" r:id="rId4"/>
    <p:sldId id="296" r:id="rId5"/>
    <p:sldId id="303" r:id="rId6"/>
    <p:sldId id="304" r:id="rId7"/>
    <p:sldId id="305" r:id="rId8"/>
    <p:sldId id="307" r:id="rId9"/>
    <p:sldId id="331" r:id="rId10"/>
    <p:sldId id="332" r:id="rId11"/>
    <p:sldId id="306" r:id="rId12"/>
    <p:sldId id="311" r:id="rId13"/>
    <p:sldId id="267" r:id="rId14"/>
    <p:sldId id="269" r:id="rId15"/>
    <p:sldId id="270" r:id="rId16"/>
    <p:sldId id="271" r:id="rId17"/>
    <p:sldId id="309" r:id="rId18"/>
    <p:sldId id="318" r:id="rId19"/>
    <p:sldId id="289" r:id="rId20"/>
    <p:sldId id="290" r:id="rId21"/>
    <p:sldId id="319" r:id="rId22"/>
    <p:sldId id="333" r:id="rId23"/>
    <p:sldId id="273" r:id="rId24"/>
    <p:sldId id="286" r:id="rId25"/>
    <p:sldId id="297" r:id="rId26"/>
    <p:sldId id="277" r:id="rId27"/>
    <p:sldId id="299" r:id="rId28"/>
    <p:sldId id="300" r:id="rId29"/>
    <p:sldId id="301" r:id="rId30"/>
    <p:sldId id="280" r:id="rId31"/>
    <p:sldId id="324" r:id="rId32"/>
    <p:sldId id="334" r:id="rId33"/>
    <p:sldId id="335" r:id="rId34"/>
    <p:sldId id="281" r:id="rId35"/>
    <p:sldId id="2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6" autoAdjust="0"/>
    <p:restoredTop sz="94641" autoAdjust="0"/>
  </p:normalViewPr>
  <p:slideViewPr>
    <p:cSldViewPr snapToGrid="0" snapToObjects="1">
      <p:cViewPr varScale="1">
        <p:scale>
          <a:sx n="162" d="100"/>
          <a:sy n="162" d="100"/>
        </p:scale>
        <p:origin x="20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C01CF-41BA-4899-9E6B-DA43C419B27B}" type="datetimeFigureOut">
              <a:rPr lang="en-US" smtClean="0"/>
              <a:t>1/22/20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0DFAB-BFE2-40F2-8E29-20F11B6ADFFC}" type="slidenum">
              <a:rPr lang="en-US" smtClean="0"/>
              <a:t>‹#›</a:t>
            </a:fld>
            <a:endParaRPr lang="en-US"/>
          </a:p>
        </p:txBody>
      </p:sp>
    </p:spTree>
    <p:extLst>
      <p:ext uri="{BB962C8B-B14F-4D97-AF65-F5344CB8AC3E}">
        <p14:creationId xmlns:p14="http://schemas.microsoft.com/office/powerpoint/2010/main" val="352989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8F8821A7-5C86-488F-82CA-06EF4CFC67C7}"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0910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A15EE0FD-697B-4EB5-AE0E-63DE089C2F04}" type="slidenum">
              <a:rPr lang="en-US" altLang="en-US" smtClean="0">
                <a:latin typeface="Arial" panose="020B0604020202020204" pitchFamily="34" charset="0"/>
              </a:rPr>
              <a:pPr/>
              <a:t>25</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7531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0889" indent="-284709">
              <a:defRPr>
                <a:solidFill>
                  <a:schemeClr val="tx1"/>
                </a:solidFill>
                <a:latin typeface="Tahoma" panose="020B0604030504040204" pitchFamily="34" charset="0"/>
              </a:defRPr>
            </a:lvl2pPr>
            <a:lvl3pPr marL="1140453" indent="-228091">
              <a:defRPr>
                <a:solidFill>
                  <a:schemeClr val="tx1"/>
                </a:solidFill>
                <a:latin typeface="Tahoma" panose="020B0604030504040204" pitchFamily="34" charset="0"/>
              </a:defRPr>
            </a:lvl3pPr>
            <a:lvl4pPr marL="1596633" indent="-228091">
              <a:defRPr>
                <a:solidFill>
                  <a:schemeClr val="tx1"/>
                </a:solidFill>
                <a:latin typeface="Tahoma" panose="020B0604030504040204" pitchFamily="34" charset="0"/>
              </a:defRPr>
            </a:lvl4pPr>
            <a:lvl5pPr marL="2054431" indent="-228091">
              <a:defRPr>
                <a:solidFill>
                  <a:schemeClr val="tx1"/>
                </a:solidFill>
                <a:latin typeface="Tahoma" panose="020B0604030504040204" pitchFamily="34" charset="0"/>
              </a:defRPr>
            </a:lvl5pPr>
            <a:lvl6pPr marL="2520318" indent="-228091" eaLnBrk="0" fontAlgn="base" hangingPunct="0">
              <a:spcBef>
                <a:spcPct val="0"/>
              </a:spcBef>
              <a:spcAft>
                <a:spcPct val="0"/>
              </a:spcAft>
              <a:defRPr>
                <a:solidFill>
                  <a:schemeClr val="tx1"/>
                </a:solidFill>
                <a:latin typeface="Tahoma" panose="020B0604030504040204" pitchFamily="34" charset="0"/>
              </a:defRPr>
            </a:lvl6pPr>
            <a:lvl7pPr marL="2986205" indent="-228091" eaLnBrk="0" fontAlgn="base" hangingPunct="0">
              <a:spcBef>
                <a:spcPct val="0"/>
              </a:spcBef>
              <a:spcAft>
                <a:spcPct val="0"/>
              </a:spcAft>
              <a:defRPr>
                <a:solidFill>
                  <a:schemeClr val="tx1"/>
                </a:solidFill>
                <a:latin typeface="Tahoma" panose="020B0604030504040204" pitchFamily="34" charset="0"/>
              </a:defRPr>
            </a:lvl7pPr>
            <a:lvl8pPr marL="3452092" indent="-228091" eaLnBrk="0" fontAlgn="base" hangingPunct="0">
              <a:spcBef>
                <a:spcPct val="0"/>
              </a:spcBef>
              <a:spcAft>
                <a:spcPct val="0"/>
              </a:spcAft>
              <a:defRPr>
                <a:solidFill>
                  <a:schemeClr val="tx1"/>
                </a:solidFill>
                <a:latin typeface="Tahoma" panose="020B0604030504040204" pitchFamily="34" charset="0"/>
              </a:defRPr>
            </a:lvl8pPr>
            <a:lvl9pPr marL="3917979" indent="-228091" eaLnBrk="0" fontAlgn="base" hangingPunct="0">
              <a:spcBef>
                <a:spcPct val="0"/>
              </a:spcBef>
              <a:spcAft>
                <a:spcPct val="0"/>
              </a:spcAft>
              <a:defRPr>
                <a:solidFill>
                  <a:schemeClr val="tx1"/>
                </a:solidFill>
                <a:latin typeface="Tahoma" panose="020B0604030504040204" pitchFamily="34" charset="0"/>
              </a:defRPr>
            </a:lvl9pPr>
          </a:lstStyle>
          <a:p>
            <a:fld id="{DC0F3BF4-3C23-4A96-9A3A-7814ACEE5A64}" type="slidenum">
              <a:rPr lang="en-US" altLang="en-US" smtClean="0">
                <a:latin typeface="Arial" panose="020B0604020202020204" pitchFamily="34" charset="0"/>
                <a:ea typeface="MS PGothic" panose="020B0600070205080204" pitchFamily="34" charset="-128"/>
              </a:rPr>
              <a:pPr/>
              <a:t>29</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0424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27075" indent="-279400">
              <a:defRPr>
                <a:solidFill>
                  <a:schemeClr val="tx1"/>
                </a:solidFill>
                <a:latin typeface="Tahoma" panose="020B0604030504040204" pitchFamily="34" charset="0"/>
              </a:defRPr>
            </a:lvl2pPr>
            <a:lvl3pPr marL="1119188" indent="-223838">
              <a:defRPr>
                <a:solidFill>
                  <a:schemeClr val="tx1"/>
                </a:solidFill>
                <a:latin typeface="Tahoma" panose="020B0604030504040204" pitchFamily="34" charset="0"/>
              </a:defRPr>
            </a:lvl3pPr>
            <a:lvl4pPr marL="1566863" indent="-223838">
              <a:defRPr>
                <a:solidFill>
                  <a:schemeClr val="tx1"/>
                </a:solidFill>
                <a:latin typeface="Tahoma" panose="020B0604030504040204" pitchFamily="34" charset="0"/>
              </a:defRPr>
            </a:lvl4pPr>
            <a:lvl5pPr marL="2016125" indent="-223838">
              <a:defRPr>
                <a:solidFill>
                  <a:schemeClr val="tx1"/>
                </a:solidFill>
                <a:latin typeface="Tahoma" panose="020B0604030504040204" pitchFamily="34" charset="0"/>
              </a:defRPr>
            </a:lvl5pPr>
            <a:lvl6pPr marL="2473325" indent="-223838" eaLnBrk="0" fontAlgn="base" hangingPunct="0">
              <a:spcBef>
                <a:spcPct val="0"/>
              </a:spcBef>
              <a:spcAft>
                <a:spcPct val="0"/>
              </a:spcAft>
              <a:defRPr>
                <a:solidFill>
                  <a:schemeClr val="tx1"/>
                </a:solidFill>
                <a:latin typeface="Tahoma" panose="020B0604030504040204" pitchFamily="34" charset="0"/>
              </a:defRPr>
            </a:lvl6pPr>
            <a:lvl7pPr marL="2930525" indent="-223838" eaLnBrk="0" fontAlgn="base" hangingPunct="0">
              <a:spcBef>
                <a:spcPct val="0"/>
              </a:spcBef>
              <a:spcAft>
                <a:spcPct val="0"/>
              </a:spcAft>
              <a:defRPr>
                <a:solidFill>
                  <a:schemeClr val="tx1"/>
                </a:solidFill>
                <a:latin typeface="Tahoma" panose="020B0604030504040204" pitchFamily="34" charset="0"/>
              </a:defRPr>
            </a:lvl7pPr>
            <a:lvl8pPr marL="3387725" indent="-223838" eaLnBrk="0" fontAlgn="base" hangingPunct="0">
              <a:spcBef>
                <a:spcPct val="0"/>
              </a:spcBef>
              <a:spcAft>
                <a:spcPct val="0"/>
              </a:spcAft>
              <a:defRPr>
                <a:solidFill>
                  <a:schemeClr val="tx1"/>
                </a:solidFill>
                <a:latin typeface="Tahoma" panose="020B0604030504040204" pitchFamily="34" charset="0"/>
              </a:defRPr>
            </a:lvl8pPr>
            <a:lvl9pPr marL="3844925" indent="-223838" eaLnBrk="0" fontAlgn="base" hangingPunct="0">
              <a:spcBef>
                <a:spcPct val="0"/>
              </a:spcBef>
              <a:spcAft>
                <a:spcPct val="0"/>
              </a:spcAft>
              <a:defRPr>
                <a:solidFill>
                  <a:schemeClr val="tx1"/>
                </a:solidFill>
                <a:latin typeface="Tahoma" panose="020B0604030504040204" pitchFamily="34" charset="0"/>
              </a:defRPr>
            </a:lvl9pPr>
          </a:lstStyle>
          <a:p>
            <a:fld id="{DC0F3BF4-3C23-4A96-9A3A-7814ACEE5A64}" type="slidenum">
              <a:rPr lang="en-US" altLang="en-US" smtClean="0">
                <a:latin typeface="Arial" panose="020B0604020202020204" pitchFamily="34" charset="0"/>
                <a:ea typeface="MS PGothic" panose="020B0600070205080204" pitchFamily="34" charset="-128"/>
              </a:rPr>
              <a:pPr/>
              <a:t>30</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8389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E4B0A7-F507-4669-B76E-79316C6B147F}" type="slidenum">
              <a:rPr lang="en-US" altLang="en-US" smtClean="0">
                <a:latin typeface="Arial" panose="020B0604020202020204" pitchFamily="34" charset="0"/>
              </a:rPr>
              <a:pPr/>
              <a:t>35</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0217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E77024-917C-4622-A106-3CCDE0F9237C}" type="slidenum">
              <a:rPr lang="en-US" altLang="en-US" smtClean="0"/>
              <a:pPr/>
              <a:t>5</a:t>
            </a:fld>
            <a:endParaRPr lang="en-US" altLang="en-US"/>
          </a:p>
        </p:txBody>
      </p:sp>
    </p:spTree>
    <p:extLst>
      <p:ext uri="{BB962C8B-B14F-4D97-AF65-F5344CB8AC3E}">
        <p14:creationId xmlns:p14="http://schemas.microsoft.com/office/powerpoint/2010/main" val="183363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What is a more accurate title?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27075" indent="-279400" defTabSz="931863">
              <a:defRPr>
                <a:solidFill>
                  <a:schemeClr val="tx1"/>
                </a:solidFill>
                <a:latin typeface="Arial" panose="020B0604020202020204" pitchFamily="34" charset="0"/>
                <a:ea typeface="ＭＳ Ｐゴシック" panose="020B0600070205080204" pitchFamily="34" charset="-128"/>
              </a:defRPr>
            </a:lvl2pPr>
            <a:lvl3pPr marL="1119188" indent="-223838" defTabSz="931863">
              <a:defRPr>
                <a:solidFill>
                  <a:schemeClr val="tx1"/>
                </a:solidFill>
                <a:latin typeface="Arial" panose="020B0604020202020204" pitchFamily="34" charset="0"/>
                <a:ea typeface="ＭＳ Ｐゴシック" panose="020B0600070205080204" pitchFamily="34" charset="-128"/>
              </a:defRPr>
            </a:lvl3pPr>
            <a:lvl4pPr marL="1566863" indent="-223838" defTabSz="931863">
              <a:defRPr>
                <a:solidFill>
                  <a:schemeClr val="tx1"/>
                </a:solidFill>
                <a:latin typeface="Arial" panose="020B0604020202020204" pitchFamily="34" charset="0"/>
                <a:ea typeface="ＭＳ Ｐゴシック" panose="020B0600070205080204" pitchFamily="34" charset="-128"/>
              </a:defRPr>
            </a:lvl4pPr>
            <a:lvl5pPr marL="2016125" indent="-223838" defTabSz="931863">
              <a:defRPr>
                <a:solidFill>
                  <a:schemeClr val="tx1"/>
                </a:solidFill>
                <a:latin typeface="Arial" panose="020B0604020202020204" pitchFamily="34" charset="0"/>
                <a:ea typeface="ＭＳ Ｐゴシック" panose="020B0600070205080204" pitchFamily="34" charset="-128"/>
              </a:defRPr>
            </a:lvl5pPr>
            <a:lvl6pPr marL="24733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05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77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449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8C9410-3A3D-41AF-AF58-59CCE75D6378}" type="slidenum">
              <a:rPr lang="en-US" altLang="en-US" smtClean="0"/>
              <a:pPr/>
              <a:t>6</a:t>
            </a:fld>
            <a:endParaRPr lang="en-US" altLang="en-US"/>
          </a:p>
        </p:txBody>
      </p:sp>
    </p:spTree>
    <p:extLst>
      <p:ext uri="{BB962C8B-B14F-4D97-AF65-F5344CB8AC3E}">
        <p14:creationId xmlns:p14="http://schemas.microsoft.com/office/powerpoint/2010/main" val="206079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To be protected by both laws,</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27075" indent="-279400" defTabSz="931863">
              <a:defRPr>
                <a:solidFill>
                  <a:schemeClr val="tx1"/>
                </a:solidFill>
                <a:latin typeface="Arial" panose="020B0604020202020204" pitchFamily="34" charset="0"/>
                <a:ea typeface="ＭＳ Ｐゴシック" panose="020B0600070205080204" pitchFamily="34" charset="-128"/>
              </a:defRPr>
            </a:lvl2pPr>
            <a:lvl3pPr marL="1119188" indent="-223838" defTabSz="931863">
              <a:defRPr>
                <a:solidFill>
                  <a:schemeClr val="tx1"/>
                </a:solidFill>
                <a:latin typeface="Arial" panose="020B0604020202020204" pitchFamily="34" charset="0"/>
                <a:ea typeface="ＭＳ Ｐゴシック" panose="020B0600070205080204" pitchFamily="34" charset="-128"/>
              </a:defRPr>
            </a:lvl3pPr>
            <a:lvl4pPr marL="1566863" indent="-223838" defTabSz="931863">
              <a:defRPr>
                <a:solidFill>
                  <a:schemeClr val="tx1"/>
                </a:solidFill>
                <a:latin typeface="Arial" panose="020B0604020202020204" pitchFamily="34" charset="0"/>
                <a:ea typeface="ＭＳ Ｐゴシック" panose="020B0600070205080204" pitchFamily="34" charset="-128"/>
              </a:defRPr>
            </a:lvl4pPr>
            <a:lvl5pPr marL="2016125" indent="-223838" defTabSz="931863">
              <a:defRPr>
                <a:solidFill>
                  <a:schemeClr val="tx1"/>
                </a:solidFill>
                <a:latin typeface="Arial" panose="020B0604020202020204" pitchFamily="34" charset="0"/>
                <a:ea typeface="ＭＳ Ｐゴシック" panose="020B0600070205080204" pitchFamily="34" charset="-128"/>
              </a:defRPr>
            </a:lvl5pPr>
            <a:lvl6pPr marL="24733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305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877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44925" indent="-223838"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4ECF35-1593-4BE1-B1FE-1308D3B15F17}" type="slidenum">
              <a:rPr lang="en-US" altLang="en-US" smtClean="0"/>
              <a:pPr/>
              <a:t>7</a:t>
            </a:fld>
            <a:endParaRPr lang="en-US" altLang="en-US"/>
          </a:p>
        </p:txBody>
      </p:sp>
    </p:spTree>
    <p:extLst>
      <p:ext uri="{BB962C8B-B14F-4D97-AF65-F5344CB8AC3E}">
        <p14:creationId xmlns:p14="http://schemas.microsoft.com/office/powerpoint/2010/main" val="244297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FD68EFF-D43B-A240-9750-C1CCCDCD7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35013" indent="-282575" defTabSz="920750">
              <a:defRPr>
                <a:solidFill>
                  <a:schemeClr val="tx1"/>
                </a:solidFill>
                <a:latin typeface="Arial" panose="020B0604020202020204" pitchFamily="34" charset="0"/>
                <a:ea typeface="ＭＳ Ｐゴシック" panose="020B0600070205080204" pitchFamily="34" charset="-128"/>
              </a:defRPr>
            </a:lvl2pPr>
            <a:lvl3pPr marL="1130300" indent="-225425" defTabSz="920750">
              <a:defRPr>
                <a:solidFill>
                  <a:schemeClr val="tx1"/>
                </a:solidFill>
                <a:latin typeface="Arial" panose="020B0604020202020204" pitchFamily="34" charset="0"/>
                <a:ea typeface="ＭＳ Ｐゴシック" panose="020B0600070205080204" pitchFamily="34" charset="-128"/>
              </a:defRPr>
            </a:lvl3pPr>
            <a:lvl4pPr marL="1582738" indent="-225425" defTabSz="920750">
              <a:defRPr>
                <a:solidFill>
                  <a:schemeClr val="tx1"/>
                </a:solidFill>
                <a:latin typeface="Arial" panose="020B0604020202020204" pitchFamily="34" charset="0"/>
                <a:ea typeface="ＭＳ Ｐゴシック" panose="020B0600070205080204" pitchFamily="34" charset="-128"/>
              </a:defRPr>
            </a:lvl4pPr>
            <a:lvl5pPr marL="2035175" indent="-225425" defTabSz="920750">
              <a:defRPr>
                <a:solidFill>
                  <a:schemeClr val="tx1"/>
                </a:solidFill>
                <a:latin typeface="Arial" panose="020B0604020202020204" pitchFamily="34" charset="0"/>
                <a:ea typeface="ＭＳ Ｐゴシック" panose="020B0600070205080204" pitchFamily="34" charset="-128"/>
              </a:defRPr>
            </a:lvl5pPr>
            <a:lvl6pPr marL="24923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95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67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39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99D4BDD-4C59-4B42-BEF3-315F271B16D9}" type="slidenum">
              <a:rPr lang="en-US" altLang="en-US" smtClean="0"/>
              <a:pPr/>
              <a:t>12</a:t>
            </a:fld>
            <a:endParaRPr lang="en-US" altLang="en-US"/>
          </a:p>
        </p:txBody>
      </p:sp>
      <p:sp>
        <p:nvSpPr>
          <p:cNvPr id="26627" name="Rectangle 2">
            <a:extLst>
              <a:ext uri="{FF2B5EF4-FFF2-40B4-BE49-F238E27FC236}">
                <a16:creationId xmlns:a16="http://schemas.microsoft.com/office/drawing/2014/main" id="{14B4C4EF-670B-A344-865E-858BE7D0401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81C1400-98AD-7345-B6EB-18403D98C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5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D214CF-18E0-4AF1-A893-9D702374CEDE}"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9184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E7F64CF-4E12-4D46-99B6-7B0CB5DAF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35013" indent="-282575" defTabSz="920750">
              <a:defRPr>
                <a:solidFill>
                  <a:schemeClr val="tx1"/>
                </a:solidFill>
                <a:latin typeface="Arial" panose="020B0604020202020204" pitchFamily="34" charset="0"/>
                <a:ea typeface="ＭＳ Ｐゴシック" panose="020B0600070205080204" pitchFamily="34" charset="-128"/>
              </a:defRPr>
            </a:lvl2pPr>
            <a:lvl3pPr marL="1130300" indent="-225425" defTabSz="920750">
              <a:defRPr>
                <a:solidFill>
                  <a:schemeClr val="tx1"/>
                </a:solidFill>
                <a:latin typeface="Arial" panose="020B0604020202020204" pitchFamily="34" charset="0"/>
                <a:ea typeface="ＭＳ Ｐゴシック" panose="020B0600070205080204" pitchFamily="34" charset="-128"/>
              </a:defRPr>
            </a:lvl3pPr>
            <a:lvl4pPr marL="1582738" indent="-225425" defTabSz="920750">
              <a:defRPr>
                <a:solidFill>
                  <a:schemeClr val="tx1"/>
                </a:solidFill>
                <a:latin typeface="Arial" panose="020B0604020202020204" pitchFamily="34" charset="0"/>
                <a:ea typeface="ＭＳ Ｐゴシック" panose="020B0600070205080204" pitchFamily="34" charset="-128"/>
              </a:defRPr>
            </a:lvl4pPr>
            <a:lvl5pPr marL="2035175" indent="-225425" defTabSz="920750">
              <a:defRPr>
                <a:solidFill>
                  <a:schemeClr val="tx1"/>
                </a:solidFill>
                <a:latin typeface="Arial" panose="020B0604020202020204" pitchFamily="34" charset="0"/>
                <a:ea typeface="ＭＳ Ｐゴシック" panose="020B0600070205080204" pitchFamily="34" charset="-128"/>
              </a:defRPr>
            </a:lvl5pPr>
            <a:lvl6pPr marL="24923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95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67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39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F4E703-8E8F-DF47-9626-3CB16F5C10C2}" type="slidenum">
              <a:rPr lang="en-US" altLang="en-US" smtClean="0"/>
              <a:pPr/>
              <a:t>22</a:t>
            </a:fld>
            <a:endParaRPr lang="en-US" altLang="en-US"/>
          </a:p>
        </p:txBody>
      </p:sp>
      <p:sp>
        <p:nvSpPr>
          <p:cNvPr id="38915" name="Rectangle 2">
            <a:extLst>
              <a:ext uri="{FF2B5EF4-FFF2-40B4-BE49-F238E27FC236}">
                <a16:creationId xmlns:a16="http://schemas.microsoft.com/office/drawing/2014/main" id="{478B0633-36BE-354E-A64D-FBD534DFEC3E}"/>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1449A54F-8CE5-3541-9233-7D1E98C70D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670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B7992AF-3086-3048-B214-944B97D01B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35013" indent="-282575" defTabSz="920750">
              <a:defRPr>
                <a:solidFill>
                  <a:schemeClr val="tx1"/>
                </a:solidFill>
                <a:latin typeface="Arial" panose="020B0604020202020204" pitchFamily="34" charset="0"/>
                <a:ea typeface="ＭＳ Ｐゴシック" panose="020B0600070205080204" pitchFamily="34" charset="-128"/>
              </a:defRPr>
            </a:lvl2pPr>
            <a:lvl3pPr marL="1130300" indent="-225425" defTabSz="920750">
              <a:defRPr>
                <a:solidFill>
                  <a:schemeClr val="tx1"/>
                </a:solidFill>
                <a:latin typeface="Arial" panose="020B0604020202020204" pitchFamily="34" charset="0"/>
                <a:ea typeface="ＭＳ Ｐゴシック" panose="020B0600070205080204" pitchFamily="34" charset="-128"/>
              </a:defRPr>
            </a:lvl3pPr>
            <a:lvl4pPr marL="1582738" indent="-225425" defTabSz="920750">
              <a:defRPr>
                <a:solidFill>
                  <a:schemeClr val="tx1"/>
                </a:solidFill>
                <a:latin typeface="Arial" panose="020B0604020202020204" pitchFamily="34" charset="0"/>
                <a:ea typeface="ＭＳ Ｐゴシック" panose="020B0600070205080204" pitchFamily="34" charset="-128"/>
              </a:defRPr>
            </a:lvl4pPr>
            <a:lvl5pPr marL="2035175" indent="-225425" defTabSz="920750">
              <a:defRPr>
                <a:solidFill>
                  <a:schemeClr val="tx1"/>
                </a:solidFill>
                <a:latin typeface="Arial" panose="020B0604020202020204" pitchFamily="34" charset="0"/>
                <a:ea typeface="ＭＳ Ｐゴシック" panose="020B0600070205080204" pitchFamily="34" charset="-128"/>
              </a:defRPr>
            </a:lvl5pPr>
            <a:lvl6pPr marL="24923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95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67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39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8281D3-D4E6-1446-9165-1976D97E78B1}" type="slidenum">
              <a:rPr lang="en-US" altLang="en-US" smtClean="0"/>
              <a:pPr/>
              <a:t>23</a:t>
            </a:fld>
            <a:endParaRPr lang="en-US" altLang="en-US"/>
          </a:p>
        </p:txBody>
      </p:sp>
      <p:sp>
        <p:nvSpPr>
          <p:cNvPr id="40963" name="Rectangle 2">
            <a:extLst>
              <a:ext uri="{FF2B5EF4-FFF2-40B4-BE49-F238E27FC236}">
                <a16:creationId xmlns:a16="http://schemas.microsoft.com/office/drawing/2014/main" id="{937E2FB7-60D1-4241-911B-071ACD2E40CD}"/>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66F79C93-68EF-2C40-9292-14FCCED35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5784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2FBFFA1-175D-9749-BBDA-684694AAA7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panose="020B0604020202020204" pitchFamily="34" charset="0"/>
                <a:ea typeface="ＭＳ Ｐゴシック" panose="020B0600070205080204" pitchFamily="34" charset="-128"/>
              </a:defRPr>
            </a:lvl1pPr>
            <a:lvl2pPr marL="735013" indent="-282575" defTabSz="920750">
              <a:defRPr>
                <a:solidFill>
                  <a:schemeClr val="tx1"/>
                </a:solidFill>
                <a:latin typeface="Arial" panose="020B0604020202020204" pitchFamily="34" charset="0"/>
                <a:ea typeface="ＭＳ Ｐゴシック" panose="020B0600070205080204" pitchFamily="34" charset="-128"/>
              </a:defRPr>
            </a:lvl2pPr>
            <a:lvl3pPr marL="1130300" indent="-225425" defTabSz="920750">
              <a:defRPr>
                <a:solidFill>
                  <a:schemeClr val="tx1"/>
                </a:solidFill>
                <a:latin typeface="Arial" panose="020B0604020202020204" pitchFamily="34" charset="0"/>
                <a:ea typeface="ＭＳ Ｐゴシック" panose="020B0600070205080204" pitchFamily="34" charset="-128"/>
              </a:defRPr>
            </a:lvl3pPr>
            <a:lvl4pPr marL="1582738" indent="-225425" defTabSz="920750">
              <a:defRPr>
                <a:solidFill>
                  <a:schemeClr val="tx1"/>
                </a:solidFill>
                <a:latin typeface="Arial" panose="020B0604020202020204" pitchFamily="34" charset="0"/>
                <a:ea typeface="ＭＳ Ｐゴシック" panose="020B0600070205080204" pitchFamily="34" charset="-128"/>
              </a:defRPr>
            </a:lvl4pPr>
            <a:lvl5pPr marL="2035175" indent="-225425" defTabSz="920750">
              <a:defRPr>
                <a:solidFill>
                  <a:schemeClr val="tx1"/>
                </a:solidFill>
                <a:latin typeface="Arial" panose="020B0604020202020204" pitchFamily="34" charset="0"/>
                <a:ea typeface="ＭＳ Ｐゴシック" panose="020B0600070205080204" pitchFamily="34" charset="-128"/>
              </a:defRPr>
            </a:lvl5pPr>
            <a:lvl6pPr marL="24923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495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067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63975" indent="-225425" defTabSz="9207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67C8CD-02D4-D140-B706-5D2B98ED91D6}" type="slidenum">
              <a:rPr lang="en-US" altLang="en-US" smtClean="0"/>
              <a:pPr/>
              <a:t>24</a:t>
            </a:fld>
            <a:endParaRPr lang="en-US" altLang="en-US"/>
          </a:p>
        </p:txBody>
      </p:sp>
      <p:sp>
        <p:nvSpPr>
          <p:cNvPr id="43011" name="Rectangle 2">
            <a:extLst>
              <a:ext uri="{FF2B5EF4-FFF2-40B4-BE49-F238E27FC236}">
                <a16:creationId xmlns:a16="http://schemas.microsoft.com/office/drawing/2014/main" id="{E8613E84-69A9-B143-AB69-01C753631020}"/>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2F30185E-B6A0-0643-AAC9-9E6E112A8A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5533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p:txBody>
          <a:bodyPr/>
          <a:lstStyle>
            <a:lvl1pPr>
              <a:defRPr/>
            </a:lvl1pPr>
          </a:lstStyle>
          <a:p>
            <a:pPr>
              <a:defRPr/>
            </a:pPr>
            <a:fld id="{AA8E67A5-A3FD-42B4-B49F-12AE5AE8DA94}" type="slidenum">
              <a:rPr lang="en-US" altLang="en-US"/>
              <a:pPr>
                <a:defRPr/>
              </a:pPr>
              <a:t>‹#›</a:t>
            </a:fld>
            <a:endParaRPr lang="en-US" altLang="en-US"/>
          </a:p>
        </p:txBody>
      </p:sp>
    </p:spTree>
    <p:extLst>
      <p:ext uri="{BB962C8B-B14F-4D97-AF65-F5344CB8AC3E}">
        <p14:creationId xmlns:p14="http://schemas.microsoft.com/office/powerpoint/2010/main" val="404134273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495800"/>
          </a:xfrm>
        </p:spPr>
        <p:txBody>
          <a:bodyPr/>
          <a:lstStyle/>
          <a:p>
            <a:pPr lvl="0"/>
            <a:r>
              <a:rPr lang="en-US" noProof="0"/>
              <a:t>Click icon to add online image</a:t>
            </a:r>
          </a:p>
        </p:txBody>
      </p:sp>
      <p:sp>
        <p:nvSpPr>
          <p:cNvPr id="5" name="Rectangle 7"/>
          <p:cNvSpPr>
            <a:spLocks noGrp="1" noChangeArrowheads="1"/>
          </p:cNvSpPr>
          <p:nvPr>
            <p:ph type="dt" sz="half" idx="10"/>
          </p:nvPr>
        </p:nvSpPr>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p:txBody>
          <a:bodyPr/>
          <a:lstStyle>
            <a:lvl1pPr>
              <a:defRPr/>
            </a:lvl1pPr>
          </a:lstStyle>
          <a:p>
            <a:pPr>
              <a:defRPr/>
            </a:pPr>
            <a:fld id="{764730ED-AC21-4F56-A1CC-D46B9B00B695}" type="slidenum">
              <a:rPr lang="en-US" altLang="en-US"/>
              <a:pPr>
                <a:defRPr/>
              </a:pPr>
              <a:t>‹#›</a:t>
            </a:fld>
            <a:endParaRPr lang="en-US" altLang="en-US"/>
          </a:p>
        </p:txBody>
      </p:sp>
    </p:spTree>
    <p:extLst>
      <p:ext uri="{BB962C8B-B14F-4D97-AF65-F5344CB8AC3E}">
        <p14:creationId xmlns:p14="http://schemas.microsoft.com/office/powerpoint/2010/main" val="336512317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p:txBody>
          <a:bodyPr/>
          <a:lstStyle>
            <a:lvl1pPr>
              <a:defRPr/>
            </a:lvl1pPr>
          </a:lstStyle>
          <a:p>
            <a:pPr>
              <a:defRPr/>
            </a:pPr>
            <a:fld id="{A856F07B-514D-4323-A746-24889F1D93D8}" type="slidenum">
              <a:rPr lang="en-US" altLang="en-US"/>
              <a:pPr>
                <a:defRPr/>
              </a:pPr>
              <a:t>‹#›</a:t>
            </a:fld>
            <a:endParaRPr lang="en-US" altLang="en-US"/>
          </a:p>
        </p:txBody>
      </p:sp>
    </p:spTree>
    <p:extLst>
      <p:ext uri="{BB962C8B-B14F-4D97-AF65-F5344CB8AC3E}">
        <p14:creationId xmlns:p14="http://schemas.microsoft.com/office/powerpoint/2010/main" val="3935107890"/>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F69D325-D315-D04B-93F5-99312E73D31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DD02204-11B7-9647-BD14-2FA9C0BE97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F9E39F-91FB-A242-8884-15B103B6123D}"/>
              </a:ext>
            </a:extLst>
          </p:cNvPr>
          <p:cNvSpPr>
            <a:spLocks noGrp="1"/>
          </p:cNvSpPr>
          <p:nvPr>
            <p:ph type="sldNum" sz="quarter" idx="12"/>
          </p:nvPr>
        </p:nvSpPr>
        <p:spPr/>
        <p:txBody>
          <a:bodyPr/>
          <a:lstStyle>
            <a:lvl1pPr>
              <a:defRPr/>
            </a:lvl1pPr>
          </a:lstStyle>
          <a:p>
            <a:pPr>
              <a:defRPr/>
            </a:pPr>
            <a:fld id="{76F84129-89B5-4F49-BEC2-49A9655D3623}" type="slidenum">
              <a:rPr lang="en-US" altLang="en-US"/>
              <a:pPr>
                <a:defRPr/>
              </a:pPr>
              <a:t>‹#›</a:t>
            </a:fld>
            <a:endParaRPr lang="en-US" altLang="en-US"/>
          </a:p>
        </p:txBody>
      </p:sp>
    </p:spTree>
    <p:extLst>
      <p:ext uri="{BB962C8B-B14F-4D97-AF65-F5344CB8AC3E}">
        <p14:creationId xmlns:p14="http://schemas.microsoft.com/office/powerpoint/2010/main" val="4283110250"/>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1/22/20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oas@fs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oas@fs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da.gov/ada_intro.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da.gov/ada_intro.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1" y="1645921"/>
            <a:ext cx="8351519" cy="1954530"/>
          </a:xfrm>
        </p:spPr>
        <p:txBody>
          <a:bodyPr>
            <a:noAutofit/>
          </a:bodyPr>
          <a:lstStyle/>
          <a:p>
            <a:r>
              <a:rPr lang="en-US" sz="3600" dirty="0"/>
              <a:t>Providing Academic Accommodations to Students: It’s More Than Letters</a:t>
            </a:r>
            <a:br>
              <a:rPr lang="en-US" sz="3600" dirty="0"/>
            </a:br>
            <a:r>
              <a:rPr lang="en-US" sz="3600" dirty="0"/>
              <a:t>Office of Accessibility Services</a:t>
            </a:r>
          </a:p>
        </p:txBody>
      </p:sp>
      <p:sp>
        <p:nvSpPr>
          <p:cNvPr id="3" name="Subtitle 2"/>
          <p:cNvSpPr>
            <a:spLocks noGrp="1"/>
          </p:cNvSpPr>
          <p:nvPr>
            <p:ph type="subTitle" idx="1"/>
          </p:nvPr>
        </p:nvSpPr>
        <p:spPr>
          <a:xfrm>
            <a:off x="1371600" y="4293326"/>
            <a:ext cx="6400800" cy="1345474"/>
          </a:xfrm>
        </p:spPr>
        <p:txBody>
          <a:bodyPr>
            <a:normAutofit fontScale="85000" lnSpcReduction="20000"/>
          </a:bodyPr>
          <a:lstStyle/>
          <a:p>
            <a:r>
              <a:rPr lang="en-US" dirty="0"/>
              <a:t>Dr. Jennifer Mitchell</a:t>
            </a:r>
          </a:p>
          <a:p>
            <a:r>
              <a:rPr lang="en-US" dirty="0"/>
              <a:t>Assistant Dean/Director</a:t>
            </a:r>
          </a:p>
          <a:p>
            <a:r>
              <a:rPr lang="en-US" dirty="0"/>
              <a:t>Office of Accessibility Services</a:t>
            </a:r>
          </a:p>
        </p:txBody>
      </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85F63EF-9B8E-1344-8FF2-DCD9746817D2}"/>
              </a:ext>
            </a:extLst>
          </p:cNvPr>
          <p:cNvSpPr>
            <a:spLocks noGrp="1"/>
          </p:cNvSpPr>
          <p:nvPr>
            <p:ph type="title"/>
          </p:nvPr>
        </p:nvSpPr>
        <p:spPr>
          <a:xfrm>
            <a:off x="457200" y="1165225"/>
            <a:ext cx="8229600" cy="971550"/>
          </a:xfrm>
        </p:spPr>
        <p:txBody>
          <a:bodyPr/>
          <a:lstStyle/>
          <a:p>
            <a:r>
              <a:rPr lang="en-US" altLang="en-US">
                <a:latin typeface="Times New Roman" panose="02020603050405020304" pitchFamily="18" charset="0"/>
                <a:cs typeface="Times New Roman" panose="02020603050405020304" pitchFamily="18" charset="0"/>
              </a:rPr>
              <a:t>Episodic Impairments</a:t>
            </a:r>
          </a:p>
        </p:txBody>
      </p:sp>
      <p:sp>
        <p:nvSpPr>
          <p:cNvPr id="23555" name="Content Placeholder 2">
            <a:extLst>
              <a:ext uri="{FF2B5EF4-FFF2-40B4-BE49-F238E27FC236}">
                <a16:creationId xmlns:a16="http://schemas.microsoft.com/office/drawing/2014/main" id="{2CAD524D-79EA-A749-8542-7DAE6AD260C2}"/>
              </a:ext>
            </a:extLst>
          </p:cNvPr>
          <p:cNvSpPr>
            <a:spLocks noGrp="1"/>
          </p:cNvSpPr>
          <p:nvPr>
            <p:ph idx="1"/>
          </p:nvPr>
        </p:nvSpPr>
        <p:spPr>
          <a:xfrm>
            <a:off x="457200" y="2347913"/>
            <a:ext cx="8229600" cy="3698875"/>
          </a:xfrm>
        </p:spPr>
        <p:txBody>
          <a:bodyPr/>
          <a:lstStyle/>
          <a:p>
            <a:pPr marL="457200" lvl="1" indent="0" algn="ctr">
              <a:buFont typeface="Arial" panose="020B0604020202020204" pitchFamily="34" charset="0"/>
              <a:buNone/>
            </a:pPr>
            <a:r>
              <a:rPr lang="en-US" altLang="en-US" sz="2000">
                <a:latin typeface="Arial" panose="020B0604020202020204" pitchFamily="34" charset="0"/>
                <a:cs typeface="Arial" panose="020B0604020202020204" pitchFamily="34" charset="0"/>
              </a:rPr>
              <a:t>The symptoms associated with these conditions are often unstable and unpredictable and may be episodic. Conditions referred to by these labels can include: </a:t>
            </a:r>
          </a:p>
          <a:p>
            <a:r>
              <a:rPr lang="en-US" altLang="en-US" sz="1800">
                <a:latin typeface="Arial" panose="020B0604020202020204" pitchFamily="34" charset="0"/>
                <a:cs typeface="Arial" panose="020B0604020202020204" pitchFamily="34" charset="0"/>
              </a:rPr>
              <a:t>Autoimmune disorders (lupus, rheumatoid arthritis)		</a:t>
            </a:r>
          </a:p>
          <a:p>
            <a:r>
              <a:rPr lang="en-US" altLang="en-US" sz="1800">
                <a:latin typeface="Arial" panose="020B0604020202020204" pitchFamily="34" charset="0"/>
                <a:cs typeface="Arial" panose="020B0604020202020204" pitchFamily="34" charset="0"/>
              </a:rPr>
              <a:t>Blood disorders (sickle cell anemia, e.g.)</a:t>
            </a:r>
          </a:p>
          <a:p>
            <a:r>
              <a:rPr lang="en-US" altLang="en-US" sz="1800">
                <a:latin typeface="Arial" panose="020B0604020202020204" pitchFamily="34" charset="0"/>
                <a:cs typeface="Arial" panose="020B0604020202020204" pitchFamily="34" charset="0"/>
              </a:rPr>
              <a:t>Caridac disorders</a:t>
            </a:r>
          </a:p>
          <a:p>
            <a:r>
              <a:rPr lang="en-US" altLang="en-US" sz="1800">
                <a:latin typeface="Arial" panose="020B0604020202020204" pitchFamily="34" charset="0"/>
                <a:cs typeface="Arial" panose="020B0604020202020204" pitchFamily="34" charset="0"/>
              </a:rPr>
              <a:t>Crohn's disease</a:t>
            </a:r>
          </a:p>
          <a:p>
            <a:r>
              <a:rPr lang="en-US" altLang="en-US" sz="1800">
                <a:latin typeface="Arial" panose="020B0604020202020204" pitchFamily="34" charset="0"/>
                <a:cs typeface="Arial" panose="020B0604020202020204" pitchFamily="34" charset="0"/>
              </a:rPr>
              <a:t>Diabetes</a:t>
            </a:r>
          </a:p>
          <a:p>
            <a:r>
              <a:rPr lang="en-US" altLang="en-US" sz="1800">
                <a:latin typeface="Arial" panose="020B0604020202020204" pitchFamily="34" charset="0"/>
                <a:cs typeface="Arial" panose="020B0604020202020204" pitchFamily="34" charset="0"/>
              </a:rPr>
              <a:t>HIV/AIDS</a:t>
            </a:r>
          </a:p>
          <a:p>
            <a:r>
              <a:rPr lang="en-US" altLang="en-US" sz="1800">
                <a:latin typeface="Arial" panose="020B0604020202020204" pitchFamily="34" charset="0"/>
                <a:cs typeface="Arial" panose="020B0604020202020204" pitchFamily="34" charset="0"/>
              </a:rPr>
              <a:t>Lyme's disease</a:t>
            </a:r>
          </a:p>
          <a:p>
            <a:r>
              <a:rPr lang="en-US" altLang="en-US" sz="1800">
                <a:latin typeface="Arial" panose="020B0604020202020204" pitchFamily="34" charset="0"/>
                <a:cs typeface="Arial" panose="020B0604020202020204" pitchFamily="34" charset="0"/>
              </a:rPr>
              <a:t>Post-Traumatic Stress Disorder</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52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a Disability?</a:t>
            </a:r>
          </a:p>
        </p:txBody>
      </p:sp>
      <p:sp>
        <p:nvSpPr>
          <p:cNvPr id="8" name="Content Placeholder 7"/>
          <p:cNvSpPr>
            <a:spLocks noGrp="1"/>
          </p:cNvSpPr>
          <p:nvPr>
            <p:ph idx="1"/>
          </p:nvPr>
        </p:nvSpPr>
        <p:spPr>
          <a:xfrm>
            <a:off x="457200" y="2347913"/>
            <a:ext cx="8229600" cy="3698875"/>
          </a:xfrm>
        </p:spPr>
        <p:txBody>
          <a:bodyPr rtlCol="0">
            <a:normAutofit fontScale="85000" lnSpcReduction="20000"/>
          </a:bodyPr>
          <a:lstStyle/>
          <a:p>
            <a:pPr marL="285750" indent="-285750" eaLnBrk="1" fontAlgn="auto" hangingPunct="1">
              <a:spcAft>
                <a:spcPts val="0"/>
              </a:spcAft>
              <a:defRPr/>
            </a:pPr>
            <a:r>
              <a:rPr lang="en-US" sz="2200"/>
              <a:t>An</a:t>
            </a:r>
            <a:r>
              <a:rPr lang="en-US" sz="2200">
                <a:solidFill>
                  <a:srgbClr val="C00000"/>
                </a:solidFill>
              </a:rPr>
              <a:t> </a:t>
            </a:r>
            <a:r>
              <a:rPr lang="en-US" sz="2200" b="1">
                <a:solidFill>
                  <a:srgbClr val="C00000"/>
                </a:solidFill>
              </a:rPr>
              <a:t>impairment</a:t>
            </a:r>
            <a:r>
              <a:rPr lang="en-US" sz="2200">
                <a:solidFill>
                  <a:srgbClr val="C00000"/>
                </a:solidFill>
              </a:rPr>
              <a:t> </a:t>
            </a:r>
            <a:r>
              <a:rPr lang="en-US" sz="2200"/>
              <a:t>(e.g. AIDS, cancer, bipolar, depression, ADHD, dyslexia, etc.)</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This impairment manifests itself so as to </a:t>
            </a:r>
            <a:r>
              <a:rPr lang="en-US" sz="2200" b="1">
                <a:solidFill>
                  <a:srgbClr val="C00000"/>
                </a:solidFill>
              </a:rPr>
              <a:t>substantially</a:t>
            </a:r>
            <a:r>
              <a:rPr lang="en-US" sz="2200"/>
              <a:t> (quite significantly but not utterly) limit</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A </a:t>
            </a:r>
            <a:r>
              <a:rPr lang="en-US" sz="2200" b="1">
                <a:solidFill>
                  <a:srgbClr val="C00000"/>
                </a:solidFill>
              </a:rPr>
              <a:t>major life activity</a:t>
            </a:r>
            <a:r>
              <a:rPr lang="en-US" sz="2200">
                <a:solidFill>
                  <a:srgbClr val="C00000"/>
                </a:solidFill>
              </a:rPr>
              <a:t> </a:t>
            </a:r>
            <a:r>
              <a:rPr lang="en-US" sz="2200"/>
              <a:t>(something central to daily living – e.g. walking, talking, reading, seeing, hearing, sleeping, procreation, eating, caring for self)</a:t>
            </a:r>
          </a:p>
          <a:p>
            <a:pPr marL="285750" indent="-285750" eaLnBrk="1" fontAlgn="auto" hangingPunct="1">
              <a:spcAft>
                <a:spcPts val="0"/>
              </a:spcAft>
              <a:defRPr/>
            </a:pPr>
            <a:endParaRPr lang="en-US" sz="1050"/>
          </a:p>
          <a:p>
            <a:pPr marL="285750" indent="-285750" eaLnBrk="1" fontAlgn="auto" hangingPunct="1">
              <a:spcAft>
                <a:spcPts val="0"/>
              </a:spcAft>
              <a:defRPr/>
            </a:pPr>
            <a:r>
              <a:rPr lang="en-US" sz="2200"/>
              <a:t>Or, </a:t>
            </a:r>
            <a:r>
              <a:rPr lang="en-US" sz="2200" b="1">
                <a:solidFill>
                  <a:srgbClr val="C00000"/>
                </a:solidFill>
              </a:rPr>
              <a:t>record</a:t>
            </a:r>
            <a:r>
              <a:rPr lang="en-US" sz="2200">
                <a:solidFill>
                  <a:srgbClr val="FFCC00"/>
                </a:solidFill>
              </a:rPr>
              <a:t> </a:t>
            </a:r>
            <a:r>
              <a:rPr lang="en-US" sz="2200"/>
              <a:t>of or is </a:t>
            </a:r>
            <a:r>
              <a:rPr lang="en-US" sz="2200" b="1">
                <a:solidFill>
                  <a:srgbClr val="C00000"/>
                </a:solidFill>
              </a:rPr>
              <a:t>perceived</a:t>
            </a:r>
            <a:r>
              <a:rPr lang="en-US" sz="2200"/>
              <a:t> having the above (three elements)</a:t>
            </a:r>
          </a:p>
          <a:p>
            <a:pPr marL="569913" lvl="1" indent="-169863" eaLnBrk="1" fontAlgn="auto" hangingPunct="1">
              <a:spcAft>
                <a:spcPts val="0"/>
              </a:spcAft>
              <a:buFont typeface="Arial"/>
              <a:buChar char="–"/>
              <a:defRPr/>
            </a:pPr>
            <a:r>
              <a:rPr lang="en-US" sz="2200"/>
              <a:t>Impairment</a:t>
            </a:r>
          </a:p>
          <a:p>
            <a:pPr marL="569913" lvl="1" indent="-169863" eaLnBrk="1" fontAlgn="auto" hangingPunct="1">
              <a:spcAft>
                <a:spcPts val="0"/>
              </a:spcAft>
              <a:buFont typeface="Arial"/>
              <a:buChar char="–"/>
              <a:defRPr/>
            </a:pPr>
            <a:r>
              <a:rPr lang="en-US" sz="2200"/>
              <a:t>That limits substantially</a:t>
            </a:r>
          </a:p>
          <a:p>
            <a:pPr marL="569913" lvl="1" indent="-169863" eaLnBrk="1" fontAlgn="auto" hangingPunct="1">
              <a:spcAft>
                <a:spcPts val="0"/>
              </a:spcAft>
              <a:buFont typeface="Arial"/>
              <a:buChar char="–"/>
              <a:defRPr/>
            </a:pPr>
            <a:r>
              <a:rPr lang="en-US" sz="2200"/>
              <a:t>A major life activity</a:t>
            </a:r>
          </a:p>
          <a:p>
            <a:pPr eaLnBrk="1" fontAlgn="auto" hangingPunct="1">
              <a:spcAft>
                <a:spcPts val="0"/>
              </a:spcAft>
              <a:buFont typeface="Arial"/>
              <a:buChar char="•"/>
              <a:defRPr/>
            </a:pPr>
            <a:endParaRPr lang="en-US" sz="1800"/>
          </a:p>
        </p:txBody>
      </p:sp>
    </p:spTree>
    <p:extLst>
      <p:ext uri="{BB962C8B-B14F-4D97-AF65-F5344CB8AC3E}">
        <p14:creationId xmlns:p14="http://schemas.microsoft.com/office/powerpoint/2010/main" val="16116357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CA7D74F-BF51-2844-83EF-70B1844D7DAA}"/>
              </a:ext>
            </a:extLst>
          </p:cNvPr>
          <p:cNvSpPr>
            <a:spLocks noGrp="1" noChangeArrowheads="1"/>
          </p:cNvSpPr>
          <p:nvPr>
            <p:ph type="title"/>
          </p:nvPr>
        </p:nvSpPr>
        <p:spPr>
          <a:xfrm>
            <a:off x="457200" y="1165225"/>
            <a:ext cx="8229600" cy="971550"/>
          </a:xfrm>
        </p:spPr>
        <p:txBody>
          <a:bodyPr/>
          <a:lstStyle/>
          <a:p>
            <a:pPr eaLnBrk="1" hangingPunct="1"/>
            <a:r>
              <a:rPr lang="en-US" altLang="en-US" sz="3400">
                <a:latin typeface="Times New Roman" panose="02020603050405020304" pitchFamily="18" charset="0"/>
                <a:cs typeface="Times New Roman" panose="02020603050405020304" pitchFamily="18" charset="0"/>
              </a:rPr>
              <a:t>Responsibility of the Institution</a:t>
            </a:r>
          </a:p>
        </p:txBody>
      </p:sp>
      <p:sp>
        <p:nvSpPr>
          <p:cNvPr id="210947" name="Rectangle 3">
            <a:extLst>
              <a:ext uri="{FF2B5EF4-FFF2-40B4-BE49-F238E27FC236}">
                <a16:creationId xmlns:a16="http://schemas.microsoft.com/office/drawing/2014/main" id="{3880734F-F9D1-F941-95B9-2FA1AE1D94B6}"/>
              </a:ext>
            </a:extLst>
          </p:cNvPr>
          <p:cNvSpPr>
            <a:spLocks noGrp="1" noChangeArrowheads="1"/>
          </p:cNvSpPr>
          <p:nvPr>
            <p:ph idx="1"/>
          </p:nvPr>
        </p:nvSpPr>
        <p:spPr>
          <a:xfrm>
            <a:off x="279400" y="2136775"/>
            <a:ext cx="8694738" cy="3910013"/>
          </a:xfrm>
        </p:spPr>
        <p:txBody>
          <a:bodyPr rtlCol="0">
            <a:normAutofit fontScale="92500" lnSpcReduction="10000"/>
          </a:bodyPr>
          <a:lstStyle/>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Ensure access to programs, services, and physical spaces (University wide)</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Provide reasonable, adequate and required services (University wide)</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Establish documentation guidelines (OAS)</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Coordinate services (Collaboration across the University)</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Maintain confidentiality (University wide)</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Establish and communicate procedures to request services (Collaboration between OAS, faculty and all academic departments and resource offices)</a:t>
            </a:r>
          </a:p>
          <a:p>
            <a:pPr eaLnBrk="1" fontAlgn="auto" hangingPunct="1">
              <a:lnSpc>
                <a:spcPct val="80000"/>
              </a:lnSpc>
              <a:spcAft>
                <a:spcPts val="0"/>
              </a:spcAft>
              <a:buFont typeface="Arial"/>
              <a:buChar char="•"/>
              <a:defRPr/>
            </a:pPr>
            <a:endParaRPr lang="en-US" altLang="en-US" sz="2000" dirty="0"/>
          </a:p>
          <a:p>
            <a:pPr eaLnBrk="1" fontAlgn="auto" hangingPunct="1">
              <a:lnSpc>
                <a:spcPct val="80000"/>
              </a:lnSpc>
              <a:spcAft>
                <a:spcPts val="0"/>
              </a:spcAft>
              <a:buFont typeface="Arial"/>
              <a:buChar char="•"/>
              <a:defRPr/>
            </a:pPr>
            <a:r>
              <a:rPr lang="en-US" altLang="en-US" sz="2000" dirty="0"/>
              <a:t>Educate students, faculty and staff (Collaboration between OAS and HR)</a:t>
            </a:r>
          </a:p>
          <a:p>
            <a:pPr eaLnBrk="1" fontAlgn="auto" hangingPunct="1">
              <a:lnSpc>
                <a:spcPct val="80000"/>
              </a:lnSpc>
              <a:spcAft>
                <a:spcPts val="0"/>
              </a:spcAft>
              <a:buFont typeface="Wingdings" panose="05000000000000000000" pitchFamily="2" charset="2"/>
              <a:buNone/>
              <a:defRPr/>
            </a:pPr>
            <a:endParaRPr lang="en-US" altLang="en-US" sz="2000" dirty="0"/>
          </a:p>
        </p:txBody>
      </p:sp>
    </p:spTree>
    <p:extLst>
      <p:ext uri="{BB962C8B-B14F-4D97-AF65-F5344CB8AC3E}">
        <p14:creationId xmlns:p14="http://schemas.microsoft.com/office/powerpoint/2010/main" val="245071211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fontScale="90000"/>
          </a:bodyPr>
          <a:lstStyle/>
          <a:p>
            <a:pPr eaLnBrk="1" hangingPunct="1">
              <a:defRPr/>
            </a:pPr>
            <a:r>
              <a:rPr lang="en-US" altLang="en-US" sz="3400" dirty="0"/>
              <a:t>Responsibility of the Student</a:t>
            </a:r>
            <a:br>
              <a:rPr lang="en-US" altLang="en-US" sz="4000" dirty="0"/>
            </a:br>
            <a:endParaRPr lang="en-US" altLang="en-US" sz="4000" dirty="0"/>
          </a:p>
        </p:txBody>
      </p:sp>
      <p:sp>
        <p:nvSpPr>
          <p:cNvPr id="212995" name="Rectangle 3"/>
          <p:cNvSpPr>
            <a:spLocks noGrp="1" noChangeArrowheads="1"/>
          </p:cNvSpPr>
          <p:nvPr>
            <p:ph idx="1"/>
          </p:nvPr>
        </p:nvSpPr>
        <p:spPr>
          <a:xfrm>
            <a:off x="457200" y="1759131"/>
            <a:ext cx="4689566" cy="4728755"/>
          </a:xfrm>
        </p:spPr>
        <p:txBody>
          <a:bodyPr>
            <a:normAutofit fontScale="92500" lnSpcReduction="10000"/>
          </a:bodyPr>
          <a:lstStyle/>
          <a:p>
            <a:pPr eaLnBrk="1" hangingPunct="1">
              <a:lnSpc>
                <a:spcPct val="80000"/>
              </a:lnSpc>
              <a:defRPr/>
            </a:pPr>
            <a:r>
              <a:rPr lang="en-US" altLang="en-US" sz="2000" dirty="0"/>
              <a:t>Self identify and disclose to the OAS</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defRPr/>
            </a:pPr>
            <a:r>
              <a:rPr lang="en-US" altLang="en-US" sz="2000" dirty="0"/>
              <a:t>Provide complete and up-to-date documentation to the OAS</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defRPr/>
            </a:pPr>
            <a:r>
              <a:rPr lang="en-US" altLang="en-US" sz="2000" dirty="0"/>
              <a:t>Request services as needed for both in class and out of class activities and events</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defRPr/>
            </a:pPr>
            <a:r>
              <a:rPr lang="en-US" altLang="en-US" sz="2000" dirty="0"/>
              <a:t>Participate in the process of determining, implementing, and facilitating reasonable accommodations</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defRPr/>
            </a:pPr>
            <a:r>
              <a:rPr lang="en-US" altLang="en-US" sz="2000" dirty="0"/>
              <a:t>Abide by student conduct code set by the university and course requirements</a:t>
            </a:r>
          </a:p>
          <a:p>
            <a:pPr eaLnBrk="1" hangingPunct="1">
              <a:lnSpc>
                <a:spcPct val="80000"/>
              </a:lnSpc>
              <a:buFont typeface="Wingdings" panose="05000000000000000000" pitchFamily="2" charset="2"/>
              <a:buNone/>
              <a:defRPr/>
            </a:pPr>
            <a:endParaRPr lang="en-US" altLang="en-US" sz="2000" dirty="0"/>
          </a:p>
          <a:p>
            <a:pPr eaLnBrk="1" hangingPunct="1">
              <a:lnSpc>
                <a:spcPct val="80000"/>
              </a:lnSpc>
              <a:defRPr/>
            </a:pPr>
            <a:r>
              <a:rPr lang="en-US" altLang="en-US" sz="2000" dirty="0"/>
              <a:t>Maintain academic standards set by college</a:t>
            </a:r>
          </a:p>
        </p:txBody>
      </p:sp>
      <p:pic>
        <p:nvPicPr>
          <p:cNvPr id="40964" name="Picture 4" descr="row_of_students_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83" y="2137101"/>
            <a:ext cx="2438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of the Faculty</a:t>
            </a:r>
          </a:p>
        </p:txBody>
      </p:sp>
      <p:sp>
        <p:nvSpPr>
          <p:cNvPr id="3" name="Content Placeholder 2"/>
          <p:cNvSpPr>
            <a:spLocks noGrp="1"/>
          </p:cNvSpPr>
          <p:nvPr>
            <p:ph idx="1"/>
          </p:nvPr>
        </p:nvSpPr>
        <p:spPr/>
        <p:txBody>
          <a:bodyPr>
            <a:normAutofit fontScale="70000" lnSpcReduction="20000"/>
          </a:bodyPr>
          <a:lstStyle/>
          <a:p>
            <a:r>
              <a:rPr lang="en-US" dirty="0"/>
              <a:t>Inform students of service/programs: mandatory syllabus statement and verbal reinforcement in class</a:t>
            </a:r>
          </a:p>
          <a:p>
            <a:r>
              <a:rPr lang="en-US" dirty="0"/>
              <a:t>Collaborate for consideration of course components (essential elements) and student’s functional limitations</a:t>
            </a:r>
          </a:p>
          <a:p>
            <a:r>
              <a:rPr lang="en-US" dirty="0"/>
              <a:t>Make textbook/syllabus available early</a:t>
            </a:r>
          </a:p>
          <a:p>
            <a:r>
              <a:rPr lang="en-US" dirty="0"/>
              <a:t>Provide appropriate accommodations as stated in each student’s accommodation letter</a:t>
            </a:r>
          </a:p>
          <a:p>
            <a:r>
              <a:rPr lang="en-US" dirty="0"/>
              <a:t>Ensure accessibility in the classroom and all offices</a:t>
            </a:r>
          </a:p>
          <a:p>
            <a:r>
              <a:rPr lang="en-US" dirty="0"/>
              <a:t>Make appropriate referrals</a:t>
            </a:r>
          </a:p>
          <a:p>
            <a:r>
              <a:rPr lang="en-US" dirty="0"/>
              <a:t>Respect the confidentiality of students</a:t>
            </a:r>
          </a:p>
          <a:p>
            <a:r>
              <a:rPr lang="en-US" dirty="0"/>
              <a:t>Hold students accountable to established academic standards</a:t>
            </a:r>
          </a:p>
        </p:txBody>
      </p:sp>
    </p:spTree>
    <p:extLst>
      <p:ext uri="{BB962C8B-B14F-4D97-AF65-F5344CB8AC3E}">
        <p14:creationId xmlns:p14="http://schemas.microsoft.com/office/powerpoint/2010/main" val="3121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altLang="en-US" sz="3800" dirty="0">
                <a:ea typeface="ＭＳ Ｐゴシック" pitchFamily="34" charset="-128"/>
              </a:rPr>
              <a:t>What Are Accommodations?</a:t>
            </a:r>
          </a:p>
        </p:txBody>
      </p:sp>
      <p:sp>
        <p:nvSpPr>
          <p:cNvPr id="19459" name="Rectangle 3"/>
          <p:cNvSpPr>
            <a:spLocks noGrp="1" noRot="1" noChangeArrowheads="1"/>
          </p:cNvSpPr>
          <p:nvPr>
            <p:ph idx="1"/>
          </p:nvPr>
        </p:nvSpPr>
        <p:spPr/>
        <p:txBody>
          <a:bodyPr/>
          <a:lstStyle/>
          <a:p>
            <a:pPr eaLnBrk="1" hangingPunct="1">
              <a:buClr>
                <a:srgbClr val="FFC000"/>
              </a:buClr>
              <a:buFont typeface="Wingdings" panose="05000000000000000000" pitchFamily="2" charset="2"/>
              <a:buChar char="§"/>
              <a:defRPr/>
            </a:pPr>
            <a:r>
              <a:rPr lang="en-US" altLang="en-US" dirty="0">
                <a:ea typeface="ＭＳ Ｐゴシック" pitchFamily="34" charset="-128"/>
              </a:rPr>
              <a:t>Accommodations provide students with disabilities equal access to the same information as non-disabled students</a:t>
            </a:r>
            <a:endParaRPr lang="en-US" altLang="en-US" sz="1800" dirty="0">
              <a:ea typeface="ＭＳ Ｐゴシック" pitchFamily="34" charset="-128"/>
            </a:endParaRPr>
          </a:p>
          <a:p>
            <a:pPr eaLnBrk="1" hangingPunct="1">
              <a:buClr>
                <a:srgbClr val="FFC000"/>
              </a:buClr>
              <a:buFont typeface="Wingdings" panose="05000000000000000000" pitchFamily="2" charset="2"/>
              <a:buChar char="§"/>
              <a:defRPr/>
            </a:pPr>
            <a:r>
              <a:rPr lang="en-US" altLang="en-US" dirty="0">
                <a:ea typeface="ＭＳ Ｐゴシック" pitchFamily="34" charset="-128"/>
              </a:rPr>
              <a:t>Accommodations provide students with disabilities the time and opportunity to demonstrate equal mastery of material as </a:t>
            </a:r>
            <a:br>
              <a:rPr lang="en-US" altLang="en-US" dirty="0">
                <a:ea typeface="ＭＳ Ｐゴシック" pitchFamily="34" charset="-128"/>
              </a:rPr>
            </a:br>
            <a:r>
              <a:rPr lang="en-US" altLang="en-US" dirty="0">
                <a:ea typeface="ＭＳ Ｐゴシック" pitchFamily="34" charset="-128"/>
              </a:rPr>
              <a:t>non-disabled students</a:t>
            </a:r>
          </a:p>
        </p:txBody>
      </p:sp>
    </p:spTree>
    <p:extLst>
      <p:ext uri="{BB962C8B-B14F-4D97-AF65-F5344CB8AC3E}">
        <p14:creationId xmlns:p14="http://schemas.microsoft.com/office/powerpoint/2010/main" val="27747887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p:txBody>
          <a:bodyPr/>
          <a:lstStyle/>
          <a:p>
            <a:pPr eaLnBrk="1" hangingPunct="1">
              <a:defRPr/>
            </a:pPr>
            <a:r>
              <a:rPr lang="en-US" altLang="en-US" dirty="0"/>
              <a:t>What is an Accommodation Letter?</a:t>
            </a:r>
          </a:p>
        </p:txBody>
      </p:sp>
      <p:sp>
        <p:nvSpPr>
          <p:cNvPr id="21506" name="Rectangle 3"/>
          <p:cNvSpPr>
            <a:spLocks noGrp="1" noRot="1" noChangeArrowheads="1"/>
          </p:cNvSpPr>
          <p:nvPr>
            <p:ph idx="1"/>
          </p:nvPr>
        </p:nvSpPr>
        <p:spPr/>
        <p:txBody>
          <a:bodyPr/>
          <a:lstStyle/>
          <a:p>
            <a:pPr eaLnBrk="1" hangingPunct="1">
              <a:lnSpc>
                <a:spcPct val="90000"/>
              </a:lnSpc>
              <a:defRPr/>
            </a:pPr>
            <a:r>
              <a:rPr lang="en-US" altLang="en-US" sz="2400" dirty="0"/>
              <a:t>An accommodation letter is a legally binding document between the Instructor and the student.</a:t>
            </a:r>
          </a:p>
          <a:p>
            <a:pPr eaLnBrk="1" hangingPunct="1">
              <a:lnSpc>
                <a:spcPct val="90000"/>
              </a:lnSpc>
              <a:defRPr/>
            </a:pPr>
            <a:r>
              <a:rPr lang="en-US" altLang="en-US" sz="2400" dirty="0"/>
              <a:t>The accommodation letter will contain the list of accommodations that may be provided for the student in the classroom.  The student has the right to use all OR some of the student’s approved accommodations in each academic course.</a:t>
            </a:r>
          </a:p>
          <a:p>
            <a:pPr eaLnBrk="1" hangingPunct="1">
              <a:lnSpc>
                <a:spcPct val="90000"/>
              </a:lnSpc>
              <a:defRPr/>
            </a:pPr>
            <a:r>
              <a:rPr lang="en-US" altLang="en-US" sz="2400" dirty="0"/>
              <a:t>Always contact the Office of Accessibility Services should you have ANY question about how an accommodation should be provided. </a:t>
            </a:r>
          </a:p>
        </p:txBody>
      </p:sp>
    </p:spTree>
    <p:extLst>
      <p:ext uri="{BB962C8B-B14F-4D97-AF65-F5344CB8AC3E}">
        <p14:creationId xmlns:p14="http://schemas.microsoft.com/office/powerpoint/2010/main" val="2030131635"/>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793"/>
            <a:ext cx="8229600" cy="972205"/>
          </a:xfrm>
        </p:spPr>
        <p:txBody>
          <a:bodyPr/>
          <a:lstStyle/>
          <a:p>
            <a:r>
              <a:rPr lang="en-US" dirty="0"/>
              <a:t>Sample Accommodation Letter</a:t>
            </a:r>
          </a:p>
        </p:txBody>
      </p:sp>
      <p:pic>
        <p:nvPicPr>
          <p:cNvPr id="8" name="Content Placeholder 7">
            <a:extLst>
              <a:ext uri="{FF2B5EF4-FFF2-40B4-BE49-F238E27FC236}">
                <a16:creationId xmlns:a16="http://schemas.microsoft.com/office/drawing/2014/main" id="{CDCA451E-2279-D040-A2CD-5169F2834A8E}"/>
              </a:ext>
            </a:extLst>
          </p:cNvPr>
          <p:cNvPicPr>
            <a:picLocks noGrp="1" noChangeAspect="1"/>
          </p:cNvPicPr>
          <p:nvPr>
            <p:ph idx="1"/>
          </p:nvPr>
        </p:nvPicPr>
        <p:blipFill>
          <a:blip r:embed="rId3"/>
          <a:stretch>
            <a:fillRect/>
          </a:stretch>
        </p:blipFill>
        <p:spPr>
          <a:xfrm>
            <a:off x="945435" y="1221827"/>
            <a:ext cx="7094978" cy="5835123"/>
          </a:xfrm>
        </p:spPr>
      </p:pic>
    </p:spTree>
    <p:extLst>
      <p:ext uri="{BB962C8B-B14F-4D97-AF65-F5344CB8AC3E}">
        <p14:creationId xmlns:p14="http://schemas.microsoft.com/office/powerpoint/2010/main" val="370657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94EF805-5E84-A84A-932F-A8372E41D22B}"/>
              </a:ext>
            </a:extLst>
          </p:cNvPr>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cs typeface="Times New Roman" panose="02020603050405020304" pitchFamily="18" charset="0"/>
              </a:rPr>
              <a:t>Sample Accommodations</a:t>
            </a:r>
          </a:p>
        </p:txBody>
      </p:sp>
      <p:sp>
        <p:nvSpPr>
          <p:cNvPr id="3" name="Content Placeholder 2">
            <a:extLst>
              <a:ext uri="{FF2B5EF4-FFF2-40B4-BE49-F238E27FC236}">
                <a16:creationId xmlns:a16="http://schemas.microsoft.com/office/drawing/2014/main" id="{35AC0C2F-734F-E440-AC05-47F61755BA43}"/>
              </a:ext>
            </a:extLst>
          </p:cNvPr>
          <p:cNvSpPr>
            <a:spLocks noGrp="1"/>
          </p:cNvSpPr>
          <p:nvPr>
            <p:ph idx="1"/>
          </p:nvPr>
        </p:nvSpPr>
        <p:spPr>
          <a:xfrm>
            <a:off x="457200" y="2347913"/>
            <a:ext cx="8229600" cy="3698875"/>
          </a:xfrm>
        </p:spPr>
        <p:txBody>
          <a:bodyPr rtlCol="0">
            <a:normAutofit fontScale="70000" lnSpcReduction="20000"/>
          </a:bodyPr>
          <a:lstStyle/>
          <a:p>
            <a:pPr eaLnBrk="1" fontAlgn="auto" hangingPunct="1">
              <a:spcAft>
                <a:spcPts val="0"/>
              </a:spcAft>
              <a:buFont typeface="Arial"/>
              <a:buChar char="•"/>
              <a:defRPr/>
            </a:pPr>
            <a:r>
              <a:rPr lang="en-US" dirty="0"/>
              <a:t>Extended Testing Time</a:t>
            </a:r>
          </a:p>
          <a:p>
            <a:pPr eaLnBrk="1" fontAlgn="auto" hangingPunct="1">
              <a:spcAft>
                <a:spcPts val="0"/>
              </a:spcAft>
              <a:buFont typeface="Arial"/>
              <a:buChar char="•"/>
              <a:defRPr/>
            </a:pPr>
            <a:r>
              <a:rPr lang="en-US" dirty="0"/>
              <a:t>Supplemental Note Taking Assistance</a:t>
            </a:r>
          </a:p>
          <a:p>
            <a:pPr eaLnBrk="1" fontAlgn="auto" hangingPunct="1">
              <a:spcAft>
                <a:spcPts val="0"/>
              </a:spcAft>
              <a:buFont typeface="Arial"/>
              <a:buChar char="•"/>
              <a:defRPr/>
            </a:pPr>
            <a:r>
              <a:rPr lang="en-US" dirty="0"/>
              <a:t>Readers</a:t>
            </a:r>
          </a:p>
          <a:p>
            <a:pPr eaLnBrk="1" fontAlgn="auto" hangingPunct="1">
              <a:spcAft>
                <a:spcPts val="0"/>
              </a:spcAft>
              <a:buFont typeface="Arial"/>
              <a:buChar char="•"/>
              <a:defRPr/>
            </a:pPr>
            <a:r>
              <a:rPr lang="en-US" dirty="0"/>
              <a:t>Scribes</a:t>
            </a:r>
          </a:p>
          <a:p>
            <a:pPr eaLnBrk="1" fontAlgn="auto" hangingPunct="1">
              <a:spcAft>
                <a:spcPts val="0"/>
              </a:spcAft>
              <a:buFont typeface="Arial"/>
              <a:buChar char="•"/>
              <a:defRPr/>
            </a:pPr>
            <a:r>
              <a:rPr lang="en-US" dirty="0"/>
              <a:t>Alternative Text Conversion</a:t>
            </a:r>
          </a:p>
          <a:p>
            <a:pPr eaLnBrk="1" fontAlgn="auto" hangingPunct="1">
              <a:spcAft>
                <a:spcPts val="0"/>
              </a:spcAft>
              <a:buFont typeface="Arial"/>
              <a:buChar char="•"/>
              <a:defRPr/>
            </a:pPr>
            <a:r>
              <a:rPr lang="en-US" dirty="0"/>
              <a:t>Ability to Record Lectures</a:t>
            </a:r>
          </a:p>
          <a:p>
            <a:pPr eaLnBrk="1" fontAlgn="auto" hangingPunct="1">
              <a:spcAft>
                <a:spcPts val="0"/>
              </a:spcAft>
              <a:buFont typeface="Arial"/>
              <a:buChar char="•"/>
              <a:defRPr/>
            </a:pPr>
            <a:r>
              <a:rPr lang="en-US" dirty="0"/>
              <a:t>Sign Language Interpreter</a:t>
            </a:r>
          </a:p>
          <a:p>
            <a:pPr eaLnBrk="1" fontAlgn="auto" hangingPunct="1">
              <a:spcAft>
                <a:spcPts val="0"/>
              </a:spcAft>
              <a:buFont typeface="Arial"/>
              <a:buChar char="•"/>
              <a:defRPr/>
            </a:pPr>
            <a:r>
              <a:rPr lang="en-US" dirty="0"/>
              <a:t>CART Services</a:t>
            </a:r>
          </a:p>
          <a:p>
            <a:pPr eaLnBrk="1" fontAlgn="auto" hangingPunct="1">
              <a:spcAft>
                <a:spcPts val="0"/>
              </a:spcAft>
              <a:buFont typeface="Arial"/>
              <a:buChar char="•"/>
              <a:defRPr/>
            </a:pPr>
            <a:r>
              <a:rPr lang="en-US" dirty="0"/>
              <a:t>Assistive Technology</a:t>
            </a:r>
          </a:p>
          <a:p>
            <a:pPr eaLnBrk="1" fontAlgn="auto" hangingPunct="1">
              <a:spcAft>
                <a:spcPts val="0"/>
              </a:spcAft>
              <a:buFont typeface="Arial"/>
              <a:buChar char="•"/>
              <a:defRPr/>
            </a:pPr>
            <a:r>
              <a:rPr lang="en-US" dirty="0"/>
              <a:t>Reduced Distraction Testing Environment</a:t>
            </a:r>
          </a:p>
        </p:txBody>
      </p:sp>
    </p:spTree>
    <p:extLst>
      <p:ext uri="{BB962C8B-B14F-4D97-AF65-F5344CB8AC3E}">
        <p14:creationId xmlns:p14="http://schemas.microsoft.com/office/powerpoint/2010/main" val="91976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6DC6E78-5155-384B-AFF7-E22C6E30D773}"/>
              </a:ext>
            </a:extLst>
          </p:cNvPr>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When Do I Accommodate?</a:t>
            </a:r>
          </a:p>
        </p:txBody>
      </p:sp>
      <p:sp>
        <p:nvSpPr>
          <p:cNvPr id="23555" name="Rectangle 3">
            <a:extLst>
              <a:ext uri="{FF2B5EF4-FFF2-40B4-BE49-F238E27FC236}">
                <a16:creationId xmlns:a16="http://schemas.microsoft.com/office/drawing/2014/main" id="{EFE133BF-CCFC-0A47-9C04-836E52A42952}"/>
              </a:ext>
            </a:extLst>
          </p:cNvPr>
          <p:cNvSpPr>
            <a:spLocks noGrp="1" noChangeArrowheads="1"/>
          </p:cNvSpPr>
          <p:nvPr>
            <p:ph idx="1"/>
          </p:nvPr>
        </p:nvSpPr>
        <p:spPr>
          <a:xfrm>
            <a:off x="457200" y="2347913"/>
            <a:ext cx="8229600" cy="3698875"/>
          </a:xfrm>
        </p:spPr>
        <p:txBody>
          <a:bodyPr rtlCol="0">
            <a:normAutofit fontScale="92500" lnSpcReduction="10000"/>
          </a:bodyPr>
          <a:lstStyle/>
          <a:p>
            <a:pPr eaLnBrk="1" fontAlgn="auto" hangingPunct="1">
              <a:spcAft>
                <a:spcPts val="0"/>
              </a:spcAft>
              <a:buFont typeface="Arial"/>
              <a:buChar char="•"/>
              <a:defRPr/>
            </a:pPr>
            <a:r>
              <a:rPr lang="en-US" altLang="en-US" sz="2400" dirty="0">
                <a:ea typeface="ＭＳ Ｐゴシック" panose="020B0600070205080204" pitchFamily="34" charset="-128"/>
              </a:rPr>
              <a:t>Instructors should </a:t>
            </a:r>
            <a:r>
              <a:rPr lang="en-US" altLang="en-US" sz="2400" b="1" dirty="0">
                <a:ea typeface="ＭＳ Ｐゴシック" panose="020B0600070205080204" pitchFamily="34" charset="-128"/>
              </a:rPr>
              <a:t>only</a:t>
            </a:r>
            <a:r>
              <a:rPr lang="en-US" altLang="en-US" sz="2400" dirty="0">
                <a:ea typeface="ＭＳ Ｐゴシック" panose="020B0600070205080204" pitchFamily="34" charset="-128"/>
              </a:rPr>
              <a:t> provide accommodations when provided an official letter of accommodation from the SDRC.</a:t>
            </a:r>
          </a:p>
          <a:p>
            <a:pPr eaLnBrk="1" fontAlgn="auto" hangingPunct="1">
              <a:spcAft>
                <a:spcPts val="0"/>
              </a:spcAft>
              <a:buFont typeface="Arial"/>
              <a:buChar char="•"/>
              <a:defRPr/>
            </a:pPr>
            <a:r>
              <a:rPr lang="en-US" altLang="en-US" sz="2400" dirty="0">
                <a:ea typeface="ＭＳ Ｐゴシック" panose="020B0600070205080204" pitchFamily="34" charset="-128"/>
              </a:rPr>
              <a:t>Accommodation letters </a:t>
            </a:r>
            <a:r>
              <a:rPr lang="en-US" altLang="ja-JP" sz="2400" dirty="0">
                <a:ea typeface="ＭＳ Ｐゴシック" panose="020B0600070205080204" pitchFamily="34" charset="-128"/>
              </a:rPr>
              <a:t>will always be on original letterhead and should always have the current semester indicated as well as the student</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s full name.</a:t>
            </a:r>
          </a:p>
          <a:p>
            <a:pPr eaLnBrk="1" fontAlgn="auto" hangingPunct="1">
              <a:spcAft>
                <a:spcPts val="0"/>
              </a:spcAft>
              <a:buFont typeface="Arial"/>
              <a:buChar char="•"/>
              <a:defRPr/>
            </a:pPr>
            <a:r>
              <a:rPr lang="en-US" altLang="en-US" sz="2400" dirty="0">
                <a:ea typeface="ＭＳ Ｐゴシック" panose="020B0600070205080204" pitchFamily="34" charset="-128"/>
              </a:rPr>
              <a:t>No accommodation should be provided that is </a:t>
            </a:r>
            <a:r>
              <a:rPr lang="en-US" altLang="en-US" sz="2400" b="1" dirty="0">
                <a:ea typeface="ＭＳ Ｐゴシック" panose="020B0600070205080204" pitchFamily="34" charset="-128"/>
              </a:rPr>
              <a:t>not </a:t>
            </a:r>
            <a:r>
              <a:rPr lang="en-US" altLang="en-US" sz="2400" dirty="0">
                <a:ea typeface="ＭＳ Ｐゴシック" panose="020B0600070205080204" pitchFamily="34" charset="-128"/>
              </a:rPr>
              <a:t>specifically listed on the student</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s accommodation letter.</a:t>
            </a:r>
          </a:p>
          <a:p>
            <a:pPr eaLnBrk="1" fontAlgn="auto" hangingPunct="1">
              <a:spcAft>
                <a:spcPts val="0"/>
              </a:spcAft>
              <a:buFont typeface="Arial"/>
              <a:buChar char="•"/>
              <a:defRPr/>
            </a:pPr>
            <a:r>
              <a:rPr lang="en-US" altLang="ja-JP" sz="2400" dirty="0">
                <a:ea typeface="ＭＳ Ｐゴシック" panose="020B0600070205080204" pitchFamily="34" charset="-128"/>
              </a:rPr>
              <a:t>Do not provide in lieu of accommodations</a:t>
            </a:r>
          </a:p>
          <a:p>
            <a:pPr eaLnBrk="1" fontAlgn="auto" hangingPunct="1">
              <a:spcAft>
                <a:spcPts val="0"/>
              </a:spcAft>
              <a:buFont typeface="Arial"/>
              <a:buChar char="•"/>
              <a:defRPr/>
            </a:pPr>
            <a:r>
              <a:rPr lang="en-US" altLang="en-US" sz="2400" dirty="0">
                <a:ea typeface="ＭＳ Ｐゴシック" panose="020B0600070205080204" pitchFamily="34" charset="-128"/>
              </a:rPr>
              <a:t>Please ignore all </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supplemental</a:t>
            </a:r>
            <a:r>
              <a:rPr lang="ja-JP" altLang="en-US" sz="2400" dirty="0">
                <a:ea typeface="ＭＳ Ｐゴシック" panose="020B0600070205080204" pitchFamily="34" charset="-128"/>
              </a:rPr>
              <a:t>”</a:t>
            </a:r>
            <a:r>
              <a:rPr lang="en-US" altLang="ja-JP" sz="2400" dirty="0">
                <a:ea typeface="ＭＳ Ｐゴシック" panose="020B0600070205080204" pitchFamily="34" charset="-128"/>
              </a:rPr>
              <a:t> information that may be provided to you by a student…</a:t>
            </a:r>
          </a:p>
          <a:p>
            <a:pPr eaLnBrk="1" fontAlgn="auto" hangingPunct="1">
              <a:spcAft>
                <a:spcPts val="0"/>
              </a:spcAft>
              <a:buFont typeface="Arial"/>
              <a:buChar char="•"/>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6078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of Accessibility Services</a:t>
            </a:r>
          </a:p>
        </p:txBody>
      </p:sp>
      <p:sp>
        <p:nvSpPr>
          <p:cNvPr id="3" name="Content Placeholder 2"/>
          <p:cNvSpPr>
            <a:spLocks noGrp="1"/>
          </p:cNvSpPr>
          <p:nvPr>
            <p:ph idx="1"/>
          </p:nvPr>
        </p:nvSpPr>
        <p:spPr/>
        <p:txBody>
          <a:bodyPr>
            <a:normAutofit lnSpcReduction="10000"/>
          </a:bodyPr>
          <a:lstStyle/>
          <a:p>
            <a:pPr marL="0" indent="0" algn="ctr">
              <a:buNone/>
            </a:pPr>
            <a:r>
              <a:rPr lang="en-US" dirty="0"/>
              <a:t>As an office of the Department of Student Support and Transitions our mission is to collaborate with and empower students, faculty and staff in advancement of an inclusive and universally accessible community that champions the contribution of individuals with disabilities at Florida State University.</a:t>
            </a:r>
          </a:p>
        </p:txBody>
      </p:sp>
    </p:spTree>
    <p:extLst>
      <p:ext uri="{BB962C8B-B14F-4D97-AF65-F5344CB8AC3E}">
        <p14:creationId xmlns:p14="http://schemas.microsoft.com/office/powerpoint/2010/main" val="310321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38B64B7-A835-8C45-9FEA-A99C62662270}"/>
              </a:ext>
            </a:extLst>
          </p:cNvPr>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When Do I Accommodate, cont.</a:t>
            </a:r>
          </a:p>
        </p:txBody>
      </p:sp>
      <p:sp>
        <p:nvSpPr>
          <p:cNvPr id="24579" name="Rectangle 3">
            <a:extLst>
              <a:ext uri="{FF2B5EF4-FFF2-40B4-BE49-F238E27FC236}">
                <a16:creationId xmlns:a16="http://schemas.microsoft.com/office/drawing/2014/main" id="{D413E1E2-C8E4-B94B-B3F9-A4E228F14D30}"/>
              </a:ext>
            </a:extLst>
          </p:cNvPr>
          <p:cNvSpPr>
            <a:spLocks noGrp="1" noChangeArrowheads="1"/>
          </p:cNvSpPr>
          <p:nvPr>
            <p:ph idx="1"/>
          </p:nvPr>
        </p:nvSpPr>
        <p:spPr>
          <a:xfrm>
            <a:off x="457200" y="2347913"/>
            <a:ext cx="8229600" cy="3698875"/>
          </a:xfrm>
        </p:spPr>
        <p:txBody>
          <a:bodyPr rtlCol="0">
            <a:normAutofit/>
          </a:bodyPr>
          <a:lstStyle/>
          <a:p>
            <a:pPr eaLnBrk="1" fontAlgn="auto" hangingPunct="1">
              <a:spcAft>
                <a:spcPts val="0"/>
              </a:spcAft>
              <a:buFont typeface="Arial"/>
              <a:buChar char="•"/>
              <a:defRPr/>
            </a:pPr>
            <a:r>
              <a:rPr lang="en-US" altLang="ja-JP" sz="2100" dirty="0">
                <a:ea typeface="ＭＳ Ｐゴシック" panose="020B0600070205080204" pitchFamily="34" charset="-128"/>
              </a:rPr>
              <a:t>Accommodation letters </a:t>
            </a:r>
            <a:r>
              <a:rPr lang="en-US" altLang="ja-JP" sz="2000" dirty="0">
                <a:ea typeface="ＭＳ Ｐゴシック" panose="020B0600070205080204" pitchFamily="34" charset="-128"/>
              </a:rPr>
              <a:t>may be presented at any point during a semester.  Keep in mind that an instructor has one week to implement the accommodations from the date it is issued by the student and faculty member. </a:t>
            </a:r>
          </a:p>
          <a:p>
            <a:pPr marL="0" indent="0" eaLnBrk="1" fontAlgn="auto" hangingPunct="1">
              <a:spcAft>
                <a:spcPts val="0"/>
              </a:spcAft>
              <a:buFont typeface="Arial"/>
              <a:buNone/>
              <a:defRPr/>
            </a:pPr>
            <a:endParaRPr lang="en-US" altLang="en-US" sz="2000" dirty="0">
              <a:ea typeface="ＭＳ Ｐゴシック" panose="020B0600070205080204" pitchFamily="34" charset="-128"/>
            </a:endParaRPr>
          </a:p>
          <a:p>
            <a:pPr eaLnBrk="1" fontAlgn="auto" hangingPunct="1">
              <a:spcAft>
                <a:spcPts val="0"/>
              </a:spcAft>
              <a:buFont typeface="Arial"/>
              <a:buChar char="•"/>
              <a:defRPr/>
            </a:pPr>
            <a:r>
              <a:rPr lang="en-US" altLang="en-US" sz="2000" dirty="0">
                <a:ea typeface="ＭＳ Ｐゴシック" panose="020B0600070205080204" pitchFamily="34" charset="-128"/>
              </a:rPr>
              <a:t>Accommodations are NOT retroactive.</a:t>
            </a:r>
          </a:p>
        </p:txBody>
      </p:sp>
    </p:spTree>
    <p:extLst>
      <p:ext uri="{BB962C8B-B14F-4D97-AF65-F5344CB8AC3E}">
        <p14:creationId xmlns:p14="http://schemas.microsoft.com/office/powerpoint/2010/main" val="61944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E43B433-7E65-C849-82B9-74CFA37A43EB}"/>
              </a:ext>
            </a:extLst>
          </p:cNvPr>
          <p:cNvSpPr>
            <a:spLocks noGrp="1"/>
          </p:cNvSpPr>
          <p:nvPr>
            <p:ph type="title"/>
          </p:nvPr>
        </p:nvSpPr>
        <p:spPr>
          <a:xfrm>
            <a:off x="457200" y="1165225"/>
            <a:ext cx="8229600" cy="971550"/>
          </a:xfrm>
        </p:spPr>
        <p:txBody>
          <a:bodyPr/>
          <a:lstStyle/>
          <a:p>
            <a:pPr eaLnBrk="1" hangingPunct="1"/>
            <a:r>
              <a:rPr lang="en-US" altLang="en-US" sz="2800" b="1">
                <a:latin typeface="Times New Roman" panose="02020603050405020304" pitchFamily="18" charset="0"/>
                <a:cs typeface="Times New Roman" panose="02020603050405020304" pitchFamily="18" charset="0"/>
              </a:rPr>
              <a:t>ALL SYLLABI ARE REQUIRED TO INCLUDE THE FOLLOWING STATEMENT:</a:t>
            </a:r>
            <a:endParaRPr lang="en-US" altLang="en-US" sz="280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8BFCACC2-4CFD-D744-8186-E2E1AB327456}"/>
              </a:ext>
            </a:extLst>
          </p:cNvPr>
          <p:cNvSpPr>
            <a:spLocks noGrp="1"/>
          </p:cNvSpPr>
          <p:nvPr>
            <p:ph idx="1"/>
          </p:nvPr>
        </p:nvSpPr>
        <p:spPr>
          <a:xfrm>
            <a:off x="457200" y="2347913"/>
            <a:ext cx="8229600" cy="3698875"/>
          </a:xfrm>
        </p:spPr>
        <p:txBody>
          <a:bodyPr rtlCol="0">
            <a:normAutofit fontScale="92500" lnSpcReduction="20000"/>
          </a:bodyPr>
          <a:lstStyle/>
          <a:p>
            <a:pPr marL="0" indent="0">
              <a:buNone/>
            </a:pPr>
            <a:r>
              <a:rPr lang="en-US" sz="1400" b="1" dirty="0"/>
              <a:t>Americans With Disabilities Act:</a:t>
            </a:r>
            <a:br>
              <a:rPr lang="en-US" sz="1400" dirty="0"/>
            </a:br>
            <a:endParaRPr lang="en-US" sz="1400" dirty="0"/>
          </a:p>
          <a:p>
            <a:pPr marL="0" indent="0">
              <a:buNone/>
            </a:pPr>
            <a:r>
              <a:rPr lang="en-US" sz="1400" dirty="0"/>
              <a:t>Students with disabilities needing academic accommodation should:</a:t>
            </a:r>
            <a:br>
              <a:rPr lang="en-US" sz="1400" dirty="0"/>
            </a:br>
            <a:r>
              <a:rPr lang="en-US" sz="1400" dirty="0"/>
              <a:t>(1) register with and provide documentation to the Office of Accessibility Services; and</a:t>
            </a:r>
            <a:br>
              <a:rPr lang="en-US" sz="1400" dirty="0"/>
            </a:br>
            <a:r>
              <a:rPr lang="en-US" sz="1400" dirty="0"/>
              <a:t>(2) request a letter from the Office of Accessibility Services to be sent to the instructor indicating the need for accommodation and what type.</a:t>
            </a:r>
          </a:p>
          <a:p>
            <a:pPr marL="0" indent="0">
              <a:buNone/>
            </a:pPr>
            <a:endParaRPr lang="en-US" sz="1400" dirty="0"/>
          </a:p>
          <a:p>
            <a:pPr marL="0" indent="0">
              <a:buNone/>
            </a:pPr>
            <a:r>
              <a:rPr lang="en-US" sz="1400" dirty="0"/>
              <a:t>This syllabus and other class materials are available in alternative format upon request.</a:t>
            </a:r>
          </a:p>
          <a:p>
            <a:pPr marL="0" indent="0">
              <a:buNone/>
            </a:pPr>
            <a:endParaRPr lang="en-US" sz="1400" dirty="0"/>
          </a:p>
          <a:p>
            <a:pPr marL="0" indent="0">
              <a:buNone/>
            </a:pPr>
            <a:r>
              <a:rPr lang="en-US" sz="1400" dirty="0"/>
              <a:t>For more information about services available to FSU students with disabilities, contact the:</a:t>
            </a:r>
          </a:p>
          <a:p>
            <a:pPr marL="0" indent="0">
              <a:buNone/>
            </a:pPr>
            <a:r>
              <a:rPr lang="en-US" sz="1400" dirty="0"/>
              <a:t> </a:t>
            </a:r>
          </a:p>
          <a:p>
            <a:pPr marL="0" indent="0">
              <a:buNone/>
            </a:pPr>
            <a:r>
              <a:rPr lang="en-US" sz="1400" dirty="0"/>
              <a:t>Office of Accessibility Services</a:t>
            </a:r>
            <a:br>
              <a:rPr lang="en-US" sz="1400" dirty="0"/>
            </a:br>
            <a:r>
              <a:rPr lang="en-US" sz="1400" dirty="0"/>
              <a:t>874 Traditions Way</a:t>
            </a:r>
            <a:br>
              <a:rPr lang="en-US" sz="1400" dirty="0"/>
            </a:br>
            <a:r>
              <a:rPr lang="en-US" sz="1400" dirty="0"/>
              <a:t>108 Student Services Building</a:t>
            </a:r>
            <a:br>
              <a:rPr lang="en-US" sz="1400" dirty="0"/>
            </a:br>
            <a:r>
              <a:rPr lang="en-US" sz="1400" dirty="0"/>
              <a:t>Florida State University</a:t>
            </a:r>
            <a:br>
              <a:rPr lang="en-US" sz="1400" dirty="0"/>
            </a:br>
            <a:r>
              <a:rPr lang="en-US" sz="1400" dirty="0"/>
              <a:t>Tallahassee, FL 32306-4167 </a:t>
            </a:r>
            <a:br>
              <a:rPr lang="en-US" sz="1400" dirty="0"/>
            </a:br>
            <a:r>
              <a:rPr lang="en-US" sz="1400" dirty="0"/>
              <a:t>(850) 644-9566 (voice)</a:t>
            </a:r>
            <a:br>
              <a:rPr lang="en-US" sz="1400" dirty="0"/>
            </a:br>
            <a:r>
              <a:rPr lang="en-US" sz="1400" dirty="0"/>
              <a:t>(850) 644-8504 (TDD)</a:t>
            </a:r>
          </a:p>
          <a:p>
            <a:pPr marL="0" indent="0">
              <a:buNone/>
            </a:pPr>
            <a:r>
              <a:rPr lang="en-US" sz="1400" u="sng" dirty="0">
                <a:hlinkClick r:id="rId2"/>
              </a:rPr>
              <a:t>oas@fsu.edu</a:t>
            </a:r>
            <a:endParaRPr lang="en-US" sz="1400" u="sng" dirty="0"/>
          </a:p>
          <a:p>
            <a:pPr marL="0" indent="0">
              <a:buNone/>
            </a:pPr>
            <a:r>
              <a:rPr lang="en-US" sz="1400" dirty="0"/>
              <a:t> </a:t>
            </a:r>
            <a:r>
              <a:rPr lang="en-US" sz="1400" dirty="0" err="1"/>
              <a:t>www.dsst.fsu.edu</a:t>
            </a:r>
            <a:r>
              <a:rPr lang="en-US" sz="1400" dirty="0"/>
              <a:t>/</a:t>
            </a:r>
            <a:r>
              <a:rPr lang="en-US" sz="1400" dirty="0" err="1"/>
              <a:t>oas</a:t>
            </a:r>
            <a:endParaRPr lang="en-US" sz="1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1400" dirty="0"/>
          </a:p>
        </p:txBody>
      </p:sp>
      <p:sp>
        <p:nvSpPr>
          <p:cNvPr id="36868" name="Rectangle 1">
            <a:extLst>
              <a:ext uri="{FF2B5EF4-FFF2-40B4-BE49-F238E27FC236}">
                <a16:creationId xmlns:a16="http://schemas.microsoft.com/office/drawing/2014/main" id="{BE4A1562-48A8-E245-B3B6-E3A9277676BC}"/>
              </a:ext>
            </a:extLst>
          </p:cNvPr>
          <p:cNvSpPr>
            <a:spLocks noChangeArrowheads="1"/>
          </p:cNvSpPr>
          <p:nvPr/>
        </p:nvSpPr>
        <p:spPr bwMode="auto">
          <a:xfrm>
            <a:off x="427038" y="6184900"/>
            <a:ext cx="63547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rPr>
              <a:t>http://facsenate.fsu.edu/Curriculum-Resources/syllabus-language</a:t>
            </a:r>
          </a:p>
        </p:txBody>
      </p:sp>
    </p:spTree>
    <p:extLst>
      <p:ext uri="{BB962C8B-B14F-4D97-AF65-F5344CB8AC3E}">
        <p14:creationId xmlns:p14="http://schemas.microsoft.com/office/powerpoint/2010/main" val="1879606967"/>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6D8A846-77A5-7845-AA2E-5F3016B1D449}"/>
              </a:ext>
            </a:extLst>
          </p:cNvPr>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Applying for Services</a:t>
            </a:r>
          </a:p>
        </p:txBody>
      </p:sp>
      <p:sp>
        <p:nvSpPr>
          <p:cNvPr id="30723" name="Rectangle 3">
            <a:extLst>
              <a:ext uri="{FF2B5EF4-FFF2-40B4-BE49-F238E27FC236}">
                <a16:creationId xmlns:a16="http://schemas.microsoft.com/office/drawing/2014/main" id="{997A926D-350A-C84F-839B-398202201BEA}"/>
              </a:ext>
            </a:extLst>
          </p:cNvPr>
          <p:cNvSpPr>
            <a:spLocks noGrp="1" noChangeArrowheads="1"/>
          </p:cNvSpPr>
          <p:nvPr>
            <p:ph idx="1"/>
          </p:nvPr>
        </p:nvSpPr>
        <p:spPr>
          <a:xfrm>
            <a:off x="457200" y="2347913"/>
            <a:ext cx="8229600" cy="3698875"/>
          </a:xfrm>
        </p:spPr>
        <p:txBody>
          <a:bodyPr rtlCol="0">
            <a:normAutofit/>
          </a:bodyPr>
          <a:lstStyle/>
          <a:p>
            <a:pPr eaLnBrk="1" fontAlgn="auto" hangingPunct="1">
              <a:lnSpc>
                <a:spcPct val="90000"/>
              </a:lnSpc>
              <a:spcAft>
                <a:spcPts val="0"/>
              </a:spcAft>
              <a:buFont typeface="Arial"/>
              <a:buChar char="•"/>
              <a:defRPr/>
            </a:pPr>
            <a:r>
              <a:rPr lang="en-US" altLang="en-US" sz="2000" dirty="0">
                <a:ea typeface="ＭＳ Ｐゴシック" panose="020B0600070205080204" pitchFamily="34" charset="-128"/>
              </a:rPr>
              <a:t>Students can apply for services after they have been admitted to Florida State University and before the semester they plan to begin study.</a:t>
            </a:r>
          </a:p>
          <a:p>
            <a:pPr eaLnBrk="1" fontAlgn="auto" hangingPunct="1">
              <a:lnSpc>
                <a:spcPct val="90000"/>
              </a:lnSpc>
              <a:spcAft>
                <a:spcPts val="0"/>
              </a:spcAft>
              <a:buFont typeface="Arial"/>
              <a:buChar char="•"/>
              <a:defRPr/>
            </a:pPr>
            <a:endParaRPr lang="en-US" altLang="en-US" sz="2000" dirty="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dirty="0">
                <a:ea typeface="ＭＳ Ｐゴシック" panose="020B0600070205080204" pitchFamily="34" charset="-128"/>
              </a:rPr>
              <a:t>Applications can be submitted online via the SDRC Webpage</a:t>
            </a:r>
          </a:p>
          <a:p>
            <a:pPr marL="0" indent="0" eaLnBrk="1" fontAlgn="auto" hangingPunct="1">
              <a:lnSpc>
                <a:spcPct val="90000"/>
              </a:lnSpc>
              <a:spcAft>
                <a:spcPts val="0"/>
              </a:spcAft>
              <a:buFont typeface="Arial" panose="020B0604020202020204" pitchFamily="34" charset="0"/>
              <a:buNone/>
              <a:defRPr/>
            </a:pPr>
            <a:endParaRPr lang="en-US" altLang="en-US" sz="2000" dirty="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dirty="0">
                <a:ea typeface="ＭＳ Ｐゴシック" panose="020B0600070205080204" pitchFamily="34" charset="-128"/>
              </a:rPr>
              <a:t>Completed files are reviewed and the student will be contacted by a disability specialist from the SDRC upon review.</a:t>
            </a:r>
          </a:p>
          <a:p>
            <a:pPr eaLnBrk="1" fontAlgn="auto" hangingPunct="1">
              <a:lnSpc>
                <a:spcPct val="90000"/>
              </a:lnSpc>
              <a:spcAft>
                <a:spcPts val="0"/>
              </a:spcAft>
              <a:buFont typeface="Arial"/>
              <a:buChar char="•"/>
              <a:defRPr/>
            </a:pPr>
            <a:endParaRPr lang="en-US" altLang="en-US" sz="2000" dirty="0">
              <a:ea typeface="ＭＳ Ｐゴシック" panose="020B0600070205080204" pitchFamily="34" charset="-128"/>
            </a:endParaRPr>
          </a:p>
          <a:p>
            <a:pPr eaLnBrk="1" fontAlgn="auto" hangingPunct="1">
              <a:lnSpc>
                <a:spcPct val="90000"/>
              </a:lnSpc>
              <a:spcAft>
                <a:spcPts val="0"/>
              </a:spcAft>
              <a:buFont typeface="Arial"/>
              <a:buChar char="•"/>
              <a:defRPr/>
            </a:pPr>
            <a:r>
              <a:rPr lang="en-US" altLang="en-US" sz="2000" u="sng" dirty="0">
                <a:ea typeface="ＭＳ Ｐゴシック" panose="020B0600070205080204" pitchFamily="34" charset="-128"/>
              </a:rPr>
              <a:t>You may refer students whom you feel need our services at any time.</a:t>
            </a:r>
          </a:p>
        </p:txBody>
      </p:sp>
    </p:spTree>
    <p:extLst>
      <p:ext uri="{BB962C8B-B14F-4D97-AF65-F5344CB8AC3E}">
        <p14:creationId xmlns:p14="http://schemas.microsoft.com/office/powerpoint/2010/main" val="399537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DC10388-BF4B-B74A-8D00-796737E5D555}"/>
              </a:ext>
            </a:extLst>
          </p:cNvPr>
          <p:cNvSpPr>
            <a:spLocks noGrp="1" noChangeArrowheads="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Confidentiality</a:t>
            </a:r>
          </a:p>
        </p:txBody>
      </p:sp>
      <p:sp>
        <p:nvSpPr>
          <p:cNvPr id="39939" name="Rectangle 3">
            <a:extLst>
              <a:ext uri="{FF2B5EF4-FFF2-40B4-BE49-F238E27FC236}">
                <a16:creationId xmlns:a16="http://schemas.microsoft.com/office/drawing/2014/main" id="{B9EE0F7E-DEC5-1A46-A026-FD7454F8F678}"/>
              </a:ext>
            </a:extLst>
          </p:cNvPr>
          <p:cNvSpPr>
            <a:spLocks noGrp="1" noChangeArrowheads="1"/>
          </p:cNvSpPr>
          <p:nvPr>
            <p:ph idx="1"/>
          </p:nvPr>
        </p:nvSpPr>
        <p:spPr>
          <a:xfrm>
            <a:off x="457200" y="2347913"/>
            <a:ext cx="8229600" cy="3698875"/>
          </a:xfrm>
        </p:spPr>
        <p:txBody>
          <a:bodyPr/>
          <a:lstStyle/>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All student information, including documentation that is submitted, is kept confidential and secure according to the Family Educational Rights and Privacy Act (FERPA) guidelines.</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Information regarding the student</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a:latin typeface="Arial" panose="020B0604020202020204" pitchFamily="34" charset="0"/>
                <a:ea typeface="ＭＳ Ｐゴシック" panose="020B0600070205080204" pitchFamily="34" charset="-128"/>
                <a:cs typeface="Arial" panose="020B0604020202020204" pitchFamily="34" charset="0"/>
              </a:rPr>
              <a:t>s accommodations can not be shared with faculty, staff, or parents without written permission.</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Faculty and staff must also maintain confidentiality regarding a student</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a:latin typeface="Arial" panose="020B0604020202020204" pitchFamily="34" charset="0"/>
                <a:ea typeface="ＭＳ Ｐゴシック" panose="020B0600070205080204" pitchFamily="34" charset="-128"/>
                <a:cs typeface="Arial" panose="020B0604020202020204" pitchFamily="34" charset="0"/>
              </a:rPr>
              <a:t>s disability status and approved accommodations.</a:t>
            </a: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pic>
        <p:nvPicPr>
          <p:cNvPr id="39940" name="Picture 4" descr="C:\Documents and Settings\sducatt\Local Settings\Temporary Internet Files\Content.IE5\LLCLZHJC\MC900037062[1].wmf">
            <a:extLst>
              <a:ext uri="{FF2B5EF4-FFF2-40B4-BE49-F238E27FC236}">
                <a16:creationId xmlns:a16="http://schemas.microsoft.com/office/drawing/2014/main" id="{C2CACBB8-FE7B-1D4A-A235-7A6AC7533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0" y="4800600"/>
            <a:ext cx="14922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89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29AF86-DECA-0942-AEB7-51C38A084F6D}"/>
              </a:ext>
            </a:extLst>
          </p:cNvPr>
          <p:cNvSpPr>
            <a:spLocks noGrp="1" noChangeArrowheads="1"/>
          </p:cNvSpPr>
          <p:nvPr>
            <p:ph type="title"/>
          </p:nvPr>
        </p:nvSpPr>
        <p:spPr>
          <a:xfrm>
            <a:off x="762000" y="685800"/>
            <a:ext cx="7848600" cy="1143000"/>
          </a:xfrm>
        </p:spPr>
        <p:txBody>
          <a:bodyPr/>
          <a:lstStyle/>
          <a:p>
            <a:pPr eaLnBrk="1" hangingPunct="1"/>
            <a:r>
              <a:rPr lang="en-US" altLang="en-US" sz="2800">
                <a:ea typeface="ＭＳ Ｐゴシック" panose="020B0600070205080204" pitchFamily="34" charset="-128"/>
              </a:rPr>
              <a:t>Can I ask my student if they have a disability?</a:t>
            </a:r>
          </a:p>
        </p:txBody>
      </p:sp>
      <p:pic>
        <p:nvPicPr>
          <p:cNvPr id="41987" name="Picture 4">
            <a:extLst>
              <a:ext uri="{FF2B5EF4-FFF2-40B4-BE49-F238E27FC236}">
                <a16:creationId xmlns:a16="http://schemas.microsoft.com/office/drawing/2014/main" id="{0ABB033E-3570-6C43-92BD-DAEE5F61FE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 y="2209800"/>
            <a:ext cx="2819400" cy="3200400"/>
          </a:xfrm>
          <a:noFill/>
        </p:spPr>
      </p:pic>
      <p:sp>
        <p:nvSpPr>
          <p:cNvPr id="41988" name="Content Placeholder 5">
            <a:extLst>
              <a:ext uri="{FF2B5EF4-FFF2-40B4-BE49-F238E27FC236}">
                <a16:creationId xmlns:a16="http://schemas.microsoft.com/office/drawing/2014/main" id="{D4D4FB70-DC3E-2F43-8E60-F986C50F4566}"/>
              </a:ext>
            </a:extLst>
          </p:cNvPr>
          <p:cNvSpPr>
            <a:spLocks noGrp="1"/>
          </p:cNvSpPr>
          <p:nvPr>
            <p:ph sz="quarter" idx="4"/>
          </p:nvPr>
        </p:nvSpPr>
        <p:spPr>
          <a:xfrm>
            <a:off x="4038600" y="1828800"/>
            <a:ext cx="4648200" cy="4297363"/>
          </a:xfrm>
        </p:spPr>
        <p:txBody>
          <a:bodyPr/>
          <a:lstStyle/>
          <a:p>
            <a:pPr eaLnBrk="1" hangingPunct="1"/>
            <a:r>
              <a:rPr lang="en-US" altLang="en-US" sz="1600">
                <a:ea typeface="ＭＳ Ｐゴシック" panose="020B0600070205080204" pitchFamily="34" charset="-128"/>
              </a:rPr>
              <a:t>No</a:t>
            </a:r>
          </a:p>
          <a:p>
            <a:pPr eaLnBrk="1" hangingPunct="1"/>
            <a:r>
              <a:rPr lang="en-US" altLang="en-US" sz="1600">
                <a:ea typeface="ＭＳ Ｐゴシック" panose="020B0600070205080204" pitchFamily="34" charset="-128"/>
              </a:rPr>
              <a:t>It is the student</a:t>
            </a:r>
            <a:r>
              <a:rPr lang="ja-JP" altLang="en-US" sz="1600">
                <a:ea typeface="ＭＳ Ｐゴシック" panose="020B0600070205080204" pitchFamily="34" charset="-128"/>
              </a:rPr>
              <a:t>’</a:t>
            </a:r>
            <a:r>
              <a:rPr lang="en-US" altLang="ja-JP" sz="1600">
                <a:ea typeface="ＭＳ Ｐゴシック" panose="020B0600070205080204" pitchFamily="34" charset="-128"/>
              </a:rPr>
              <a:t>s right to disclose his/her disability</a:t>
            </a:r>
          </a:p>
          <a:p>
            <a:pPr eaLnBrk="1" hangingPunct="1"/>
            <a:r>
              <a:rPr lang="en-US" altLang="en-US" sz="1600">
                <a:ea typeface="ＭＳ Ｐゴシック" panose="020B0600070205080204" pitchFamily="34" charset="-128"/>
              </a:rPr>
              <a:t>You may have to read between the lines of what the student is telling you</a:t>
            </a:r>
          </a:p>
          <a:p>
            <a:pPr eaLnBrk="1" hangingPunct="1"/>
            <a:r>
              <a:rPr lang="en-US" altLang="en-US" sz="1600">
                <a:ea typeface="ＭＳ Ｐゴシック" panose="020B0600070205080204" pitchFamily="34" charset="-128"/>
              </a:rPr>
              <a:t>Alternative questions:</a:t>
            </a:r>
          </a:p>
          <a:p>
            <a:pPr lvl="2" eaLnBrk="1" hangingPunct="1"/>
            <a:r>
              <a:rPr lang="en-US" altLang="en-US" sz="1600">
                <a:ea typeface="ＭＳ Ｐゴシック" panose="020B0600070205080204" pitchFamily="34" charset="-128"/>
              </a:rPr>
              <a:t>Are there any special issues I should be aware of as for this course?</a:t>
            </a:r>
          </a:p>
          <a:p>
            <a:pPr lvl="2" eaLnBrk="1" hangingPunct="1"/>
            <a:r>
              <a:rPr lang="en-US" altLang="en-US" sz="1600">
                <a:ea typeface="ＭＳ Ｐゴシック" panose="020B0600070205080204" pitchFamily="34" charset="-128"/>
              </a:rPr>
              <a:t>Do you have specific concerns regarding this course?</a:t>
            </a:r>
          </a:p>
          <a:p>
            <a:pPr lvl="2" eaLnBrk="1" hangingPunct="1"/>
            <a:r>
              <a:rPr lang="en-US" altLang="en-US" sz="1600">
                <a:ea typeface="ＭＳ Ｐゴシック" panose="020B0600070205080204" pitchFamily="34" charset="-128"/>
              </a:rPr>
              <a:t>I see you have struggled in…  (writing intensive, math, foreign language) … </a:t>
            </a:r>
          </a:p>
          <a:p>
            <a:pPr eaLnBrk="1" hangingPunct="1"/>
            <a:endParaRPr lang="en-US" altLang="en-US" sz="1600">
              <a:ea typeface="ＭＳ Ｐゴシック" panose="020B0600070205080204" pitchFamily="34" charset="-128"/>
            </a:endParaRPr>
          </a:p>
        </p:txBody>
      </p:sp>
    </p:spTree>
    <p:extLst>
      <p:ext uri="{BB962C8B-B14F-4D97-AF65-F5344CB8AC3E}">
        <p14:creationId xmlns:p14="http://schemas.microsoft.com/office/powerpoint/2010/main" val="2357061414"/>
      </p:ext>
    </p:extLst>
  </p:cSld>
  <p:clrMapOvr>
    <a:masterClrMapping/>
  </p:clrMapOvr>
  <p:transition spd="med">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altLang="en-US" sz="3400" dirty="0"/>
              <a:t>Accessible Transportation Services</a:t>
            </a:r>
          </a:p>
        </p:txBody>
      </p:sp>
      <p:sp>
        <p:nvSpPr>
          <p:cNvPr id="46083" name="Rectangle 3"/>
          <p:cNvSpPr>
            <a:spLocks noGrp="1" noChangeArrowheads="1"/>
          </p:cNvSpPr>
          <p:nvPr>
            <p:ph type="body" sz="half" idx="4294967295"/>
          </p:nvPr>
        </p:nvSpPr>
        <p:spPr>
          <a:xfrm>
            <a:off x="853440" y="1676400"/>
            <a:ext cx="2901527" cy="4515394"/>
          </a:xfrm>
        </p:spPr>
        <p:txBody>
          <a:bodyPr>
            <a:normAutofit/>
          </a:bodyPr>
          <a:lstStyle/>
          <a:p>
            <a:pPr marL="0" indent="0" eaLnBrk="1" hangingPunct="1">
              <a:buFont typeface="Wingdings" panose="05000000000000000000" pitchFamily="2" charset="2"/>
              <a:buNone/>
              <a:defRPr/>
            </a:pPr>
            <a:endParaRPr lang="en-US" altLang="en-US" sz="3000" dirty="0"/>
          </a:p>
          <a:p>
            <a:pPr marL="0" indent="0" eaLnBrk="1" hangingPunct="1">
              <a:buFont typeface="Wingdings" panose="05000000000000000000" pitchFamily="2" charset="2"/>
              <a:buNone/>
              <a:defRPr/>
            </a:pPr>
            <a:r>
              <a:rPr lang="en-US" altLang="en-US" sz="3000" dirty="0"/>
              <a:t>All students who have mobility or chronic health issues are eligible to use the FSU Accessible Van and Accessible Golf Cart</a:t>
            </a:r>
          </a:p>
        </p:txBody>
      </p:sp>
      <p:pic>
        <p:nvPicPr>
          <p:cNvPr id="5" name="Content Placeholder 4">
            <a:extLst>
              <a:ext uri="{FF2B5EF4-FFF2-40B4-BE49-F238E27FC236}">
                <a16:creationId xmlns:a16="http://schemas.microsoft.com/office/drawing/2014/main" id="{E4D7C995-EA23-45D7-BBB3-B88FD18A4560}"/>
              </a:ext>
            </a:extLst>
          </p:cNvPr>
          <p:cNvPicPr>
            <a:picLocks noGrp="1" noChangeAspect="1"/>
          </p:cNvPicPr>
          <p:nvPr>
            <p:ph idx="1"/>
          </p:nvPr>
        </p:nvPicPr>
        <p:blipFill>
          <a:blip r:embed="rId3"/>
          <a:stretch>
            <a:fillRect/>
          </a:stretch>
        </p:blipFill>
        <p:spPr>
          <a:xfrm>
            <a:off x="3754967" y="2137101"/>
            <a:ext cx="4931833" cy="3698875"/>
          </a:xfrm>
        </p:spPr>
      </p:pic>
    </p:spTree>
    <p:extLst>
      <p:ext uri="{BB962C8B-B14F-4D97-AF65-F5344CB8AC3E}">
        <p14:creationId xmlns:p14="http://schemas.microsoft.com/office/powerpoint/2010/main" val="71992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defRPr/>
            </a:pPr>
            <a:r>
              <a:rPr lang="en-US" altLang="en-US" sz="4000" dirty="0">
                <a:ea typeface="ＭＳ Ｐゴシック" pitchFamily="34" charset="-128"/>
              </a:rPr>
              <a:t>Defining Service Animals</a:t>
            </a:r>
          </a:p>
        </p:txBody>
      </p:sp>
      <p:sp>
        <p:nvSpPr>
          <p:cNvPr id="37891" name="Content Placeholder 2"/>
          <p:cNvSpPr>
            <a:spLocks noGrp="1"/>
          </p:cNvSpPr>
          <p:nvPr>
            <p:ph idx="1"/>
          </p:nvPr>
        </p:nvSpPr>
        <p:spPr/>
        <p:txBody>
          <a:bodyPr>
            <a:normAutofit lnSpcReduction="10000"/>
          </a:bodyPr>
          <a:lstStyle/>
          <a:p>
            <a:pPr marL="347663" indent="-347663">
              <a:buClr>
                <a:srgbClr val="FFC000"/>
              </a:buClr>
              <a:buFont typeface="Wingdings" panose="05000000000000000000" pitchFamily="2" charset="2"/>
              <a:buChar char="§"/>
              <a:defRPr/>
            </a:pPr>
            <a:r>
              <a:rPr lang="en-US" altLang="en-US" dirty="0">
                <a:ea typeface="ＭＳ Ｐゴシック" pitchFamily="34" charset="-128"/>
              </a:rPr>
              <a:t>New federal guidelines allow for service animals in the academic classrooms.</a:t>
            </a:r>
          </a:p>
          <a:p>
            <a:pPr marL="747713" lvl="1" indent="-347663">
              <a:buClr>
                <a:srgbClr val="FFC000"/>
              </a:buClr>
              <a:buFont typeface="Wingdings" panose="05000000000000000000" pitchFamily="2" charset="2"/>
              <a:buChar char="Ø"/>
              <a:defRPr/>
            </a:pPr>
            <a:r>
              <a:rPr lang="en-US" altLang="en-US" dirty="0">
                <a:ea typeface="ＭＳ Ｐゴシック" pitchFamily="34" charset="-128"/>
              </a:rPr>
              <a:t>A service animal is defined as a dog (or miniature horse) that is trained to perform a task for a student with a disability that they cannot otherwise perform themselves. </a:t>
            </a:r>
          </a:p>
          <a:p>
            <a:pPr marL="347663" indent="-347663">
              <a:buClr>
                <a:srgbClr val="FFC000"/>
              </a:buClr>
              <a:buFont typeface="Wingdings" panose="05000000000000000000" pitchFamily="2" charset="2"/>
              <a:buChar char="§"/>
              <a:defRPr/>
            </a:pPr>
            <a:r>
              <a:rPr lang="en-US" altLang="en-US" dirty="0">
                <a:ea typeface="ＭＳ Ｐゴシック" pitchFamily="34" charset="-128"/>
              </a:rPr>
              <a:t>Service animals may be used for disabilities other than visual impairments.</a:t>
            </a:r>
          </a:p>
        </p:txBody>
      </p:sp>
    </p:spTree>
    <p:extLst>
      <p:ext uri="{BB962C8B-B14F-4D97-AF65-F5344CB8AC3E}">
        <p14:creationId xmlns:p14="http://schemas.microsoft.com/office/powerpoint/2010/main" val="26773297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altLang="en-US" sz="3800" dirty="0">
                <a:ea typeface="ＭＳ Ｐゴシック" pitchFamily="34" charset="-128"/>
              </a:rPr>
              <a:t>Important Things to Know </a:t>
            </a:r>
            <a:br>
              <a:rPr lang="en-US" altLang="en-US" sz="3800" dirty="0">
                <a:ea typeface="ＭＳ Ｐゴシック" pitchFamily="34" charset="-128"/>
              </a:rPr>
            </a:br>
            <a:r>
              <a:rPr lang="en-US" altLang="en-US" sz="3800" dirty="0">
                <a:ea typeface="ＭＳ Ｐゴシック" pitchFamily="34" charset="-128"/>
              </a:rPr>
              <a:t>About Service Animals</a:t>
            </a:r>
          </a:p>
        </p:txBody>
      </p:sp>
      <p:sp>
        <p:nvSpPr>
          <p:cNvPr id="38915" name="Content Placeholder 2"/>
          <p:cNvSpPr>
            <a:spLocks noGrp="1"/>
          </p:cNvSpPr>
          <p:nvPr>
            <p:ph idx="1"/>
          </p:nvPr>
        </p:nvSpPr>
        <p:spPr/>
        <p:txBody>
          <a:bodyPr>
            <a:normAutofit fontScale="92500" lnSpcReduction="10000"/>
          </a:bodyPr>
          <a:lstStyle/>
          <a:p>
            <a:pPr marL="228600" indent="-228600">
              <a:buClr>
                <a:srgbClr val="FFC000"/>
              </a:buClr>
              <a:buFont typeface="Wingdings" panose="05000000000000000000" pitchFamily="2" charset="2"/>
              <a:buChar char="§"/>
              <a:defRPr/>
            </a:pPr>
            <a:r>
              <a:rPr lang="en-US" altLang="en-US" sz="2400" dirty="0">
                <a:ea typeface="ＭＳ Ｐゴシック" pitchFamily="34" charset="-128"/>
              </a:rPr>
              <a:t>Students with service animals do NOT have to register with the OAS in order to bring the animal into an academic building.</a:t>
            </a:r>
          </a:p>
          <a:p>
            <a:pPr marL="228600" indent="-228600">
              <a:buClr>
                <a:srgbClr val="FFC000"/>
              </a:buClr>
              <a:buFont typeface="Wingdings" panose="05000000000000000000" pitchFamily="2" charset="2"/>
              <a:buChar char="§"/>
              <a:defRPr/>
            </a:pPr>
            <a:r>
              <a:rPr lang="en-US" altLang="en-US" sz="2400" dirty="0">
                <a:ea typeface="ＭＳ Ｐゴシック" pitchFamily="34" charset="-128"/>
              </a:rPr>
              <a:t>Students are NOT required to submit documentation of a disability or to provide documentation of the service animals training.</a:t>
            </a:r>
          </a:p>
          <a:p>
            <a:pPr marL="228600" indent="-228600">
              <a:buClr>
                <a:srgbClr val="FFC000"/>
              </a:buClr>
              <a:buFont typeface="Wingdings" panose="05000000000000000000" pitchFamily="2" charset="2"/>
              <a:buChar char="§"/>
              <a:defRPr/>
            </a:pPr>
            <a:r>
              <a:rPr lang="en-US" altLang="en-US" sz="2400" dirty="0">
                <a:ea typeface="ＭＳ Ｐゴシック" pitchFamily="34" charset="-128"/>
              </a:rPr>
              <a:t>Service animals are considered an extension of the student themselves and thus must follow the same conduct code.</a:t>
            </a:r>
          </a:p>
          <a:p>
            <a:pPr marL="228600" indent="-228600">
              <a:buClr>
                <a:srgbClr val="FFC000"/>
              </a:buClr>
              <a:buFont typeface="Wingdings" panose="05000000000000000000" pitchFamily="2" charset="2"/>
              <a:buChar char="§"/>
              <a:defRPr/>
            </a:pPr>
            <a:r>
              <a:rPr lang="en-US" altLang="en-US" sz="2400" dirty="0">
                <a:ea typeface="ＭＳ Ｐゴシック" pitchFamily="34" charset="-128"/>
              </a:rPr>
              <a:t>The service animal may not be disruptive in the classroom, such as barking or walking around and must be under control at all times. Faculty may ask the student to remove the disruptive animal from the classroom.</a:t>
            </a:r>
          </a:p>
        </p:txBody>
      </p:sp>
    </p:spTree>
    <p:extLst>
      <p:ext uri="{BB962C8B-B14F-4D97-AF65-F5344CB8AC3E}">
        <p14:creationId xmlns:p14="http://schemas.microsoft.com/office/powerpoint/2010/main" val="1808762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D388-A698-424D-8F18-9E2B8DA3661F}"/>
              </a:ext>
            </a:extLst>
          </p:cNvPr>
          <p:cNvSpPr>
            <a:spLocks noGrp="1"/>
          </p:cNvSpPr>
          <p:nvPr>
            <p:ph type="title"/>
          </p:nvPr>
        </p:nvSpPr>
        <p:spPr/>
        <p:txBody>
          <a:bodyPr/>
          <a:lstStyle/>
          <a:p>
            <a:r>
              <a:rPr lang="en-US" dirty="0"/>
              <a:t>Emotional Support Animals</a:t>
            </a:r>
          </a:p>
        </p:txBody>
      </p:sp>
      <p:sp>
        <p:nvSpPr>
          <p:cNvPr id="3" name="Content Placeholder 2">
            <a:extLst>
              <a:ext uri="{FF2B5EF4-FFF2-40B4-BE49-F238E27FC236}">
                <a16:creationId xmlns:a16="http://schemas.microsoft.com/office/drawing/2014/main" id="{AABC074D-3ADF-40A2-A3AE-CE56CCA812D0}"/>
              </a:ext>
            </a:extLst>
          </p:cNvPr>
          <p:cNvSpPr>
            <a:spLocks noGrp="1"/>
          </p:cNvSpPr>
          <p:nvPr>
            <p:ph idx="1"/>
          </p:nvPr>
        </p:nvSpPr>
        <p:spPr/>
        <p:txBody>
          <a:bodyPr>
            <a:normAutofit fontScale="70000" lnSpcReduction="20000"/>
          </a:bodyPr>
          <a:lstStyle/>
          <a:p>
            <a:r>
              <a:rPr lang="en-US" dirty="0"/>
              <a:t>Emotional Support Animals (ESAs) are </a:t>
            </a:r>
            <a:r>
              <a:rPr lang="en-US" i="1" dirty="0"/>
              <a:t>not considered service animals under the Americans with Disabilities Act.</a:t>
            </a:r>
          </a:p>
          <a:p>
            <a:r>
              <a:rPr lang="en-US" dirty="0"/>
              <a:t>These support animals provide companionship, relieve loneliness, and sometimes help with psychiatric disabilities and mental impairments, such as depression, anxiety, and certain phobias; however, unlike service animals, ESAs </a:t>
            </a:r>
            <a:r>
              <a:rPr lang="en-US" b="1" dirty="0"/>
              <a:t>do not</a:t>
            </a:r>
            <a:r>
              <a:rPr lang="en-US" dirty="0"/>
              <a:t> have special training to perform specific tasks to assist people with disabilities.</a:t>
            </a:r>
          </a:p>
          <a:p>
            <a:r>
              <a:rPr lang="en-US" dirty="0"/>
              <a:t>ESAs only pertain to a student’s dwelling and may not be taken to class.  </a:t>
            </a:r>
          </a:p>
          <a:p>
            <a:r>
              <a:rPr lang="en-US" dirty="0"/>
              <a:t>If a student needs to request an ESA accommodation, they must register with the OAS</a:t>
            </a:r>
          </a:p>
          <a:p>
            <a:endParaRPr lang="en-US" dirty="0"/>
          </a:p>
        </p:txBody>
      </p:sp>
    </p:spTree>
    <p:extLst>
      <p:ext uri="{BB962C8B-B14F-4D97-AF65-F5344CB8AC3E}">
        <p14:creationId xmlns:p14="http://schemas.microsoft.com/office/powerpoint/2010/main" val="28932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1023" y="1164896"/>
            <a:ext cx="8900931" cy="972205"/>
          </a:xfrm>
        </p:spPr>
        <p:txBody>
          <a:bodyPr>
            <a:normAutofit fontScale="90000"/>
          </a:bodyPr>
          <a:lstStyle/>
          <a:p>
            <a:pPr>
              <a:defRPr/>
            </a:pPr>
            <a:r>
              <a:rPr lang="en-US" altLang="en-US" sz="4000" dirty="0">
                <a:ea typeface="ＭＳ Ｐゴシック" pitchFamily="34" charset="-128"/>
              </a:rPr>
              <a:t>Accommodations Regarding Food Allergies</a:t>
            </a:r>
          </a:p>
        </p:txBody>
      </p:sp>
      <p:sp>
        <p:nvSpPr>
          <p:cNvPr id="40963" name="Content Placeholder 2"/>
          <p:cNvSpPr>
            <a:spLocks noGrp="1"/>
          </p:cNvSpPr>
          <p:nvPr>
            <p:ph idx="1"/>
          </p:nvPr>
        </p:nvSpPr>
        <p:spPr/>
        <p:txBody>
          <a:bodyPr>
            <a:normAutofit fontScale="92500" lnSpcReduction="10000"/>
          </a:bodyPr>
          <a:lstStyle/>
          <a:p>
            <a:pPr marL="347663" indent="-347663">
              <a:buClr>
                <a:srgbClr val="FFC000"/>
              </a:buClr>
              <a:buFont typeface="Wingdings" panose="05000000000000000000" pitchFamily="2" charset="2"/>
              <a:buChar char="§"/>
              <a:defRPr/>
            </a:pPr>
            <a:r>
              <a:rPr lang="en-US" altLang="en-US" dirty="0">
                <a:ea typeface="ＭＳ Ｐゴシック" pitchFamily="34" charset="-128"/>
              </a:rPr>
              <a:t>Food allergies are a protected class under ADA.</a:t>
            </a:r>
          </a:p>
          <a:p>
            <a:pPr marL="347663" indent="-347663">
              <a:buClr>
                <a:srgbClr val="FFC000"/>
              </a:buClr>
              <a:buFont typeface="Wingdings" panose="05000000000000000000" pitchFamily="2" charset="2"/>
              <a:buChar char="§"/>
              <a:defRPr/>
            </a:pPr>
            <a:r>
              <a:rPr lang="en-US" altLang="en-US" dirty="0">
                <a:ea typeface="ＭＳ Ｐゴシック" pitchFamily="34" charset="-128"/>
              </a:rPr>
              <a:t>Faculty may be asked to make an announcement that food cannot be brought into the classroom due to this.</a:t>
            </a:r>
          </a:p>
          <a:p>
            <a:pPr marL="347663" indent="-347663">
              <a:buClr>
                <a:srgbClr val="FFC000"/>
              </a:buClr>
              <a:buFont typeface="Wingdings" panose="05000000000000000000" pitchFamily="2" charset="2"/>
              <a:buChar char="§"/>
              <a:defRPr/>
            </a:pPr>
            <a:r>
              <a:rPr lang="en-US" altLang="en-US" dirty="0">
                <a:ea typeface="ＭＳ Ｐゴシック" pitchFamily="34" charset="-128"/>
              </a:rPr>
              <a:t>Students are connected through the OAS with Seminole Dining connection to ensure all dietary needs are met.</a:t>
            </a:r>
          </a:p>
        </p:txBody>
      </p:sp>
    </p:spTree>
    <p:extLst>
      <p:ext uri="{BB962C8B-B14F-4D97-AF65-F5344CB8AC3E}">
        <p14:creationId xmlns:p14="http://schemas.microsoft.com/office/powerpoint/2010/main" val="9940059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Disability Resource Center</a:t>
            </a:r>
          </a:p>
        </p:txBody>
      </p:sp>
      <p:sp>
        <p:nvSpPr>
          <p:cNvPr id="3" name="Content Placeholder 2"/>
          <p:cNvSpPr>
            <a:spLocks noGrp="1"/>
          </p:cNvSpPr>
          <p:nvPr>
            <p:ph idx="1"/>
          </p:nvPr>
        </p:nvSpPr>
        <p:spPr>
          <a:xfrm>
            <a:off x="376177" y="3184627"/>
            <a:ext cx="8229600" cy="3700025"/>
          </a:xfrm>
        </p:spPr>
        <p:txBody>
          <a:bodyPr>
            <a:normAutofit/>
          </a:bodyPr>
          <a:lstStyle/>
          <a:p>
            <a:r>
              <a:rPr lang="en-US" sz="2600" dirty="0"/>
              <a:t>The Office of Accessibility Services (OAS) serves as a resource for students, faculty and staff of the university in relation to the provision of accommodations for the unique needs of students both in and out of the classroom.</a:t>
            </a:r>
          </a:p>
          <a:p>
            <a:r>
              <a:rPr lang="en-US" sz="2600" dirty="0"/>
              <a:t>Through the provision of services the OAS offers an opportunity for all students to achieve their academic and personal goals.</a:t>
            </a:r>
          </a:p>
        </p:txBody>
      </p:sp>
      <p:pic>
        <p:nvPicPr>
          <p:cNvPr id="6" name="Picture 5">
            <a:extLst>
              <a:ext uri="{FF2B5EF4-FFF2-40B4-BE49-F238E27FC236}">
                <a16:creationId xmlns:a16="http://schemas.microsoft.com/office/drawing/2014/main" id="{FB5B2962-97D9-4A15-B11B-ABE1A6EE4C07}"/>
              </a:ext>
            </a:extLst>
          </p:cNvPr>
          <p:cNvPicPr>
            <a:picLocks noChangeAspect="1"/>
          </p:cNvPicPr>
          <p:nvPr/>
        </p:nvPicPr>
        <p:blipFill>
          <a:blip r:embed="rId2"/>
          <a:stretch>
            <a:fillRect/>
          </a:stretch>
        </p:blipFill>
        <p:spPr>
          <a:xfrm>
            <a:off x="104172" y="1089492"/>
            <a:ext cx="9144000" cy="2005263"/>
          </a:xfrm>
          <a:prstGeom prst="rect">
            <a:avLst/>
          </a:prstGeom>
        </p:spPr>
      </p:pic>
    </p:spTree>
    <p:extLst>
      <p:ext uri="{BB962C8B-B14F-4D97-AF65-F5344CB8AC3E}">
        <p14:creationId xmlns:p14="http://schemas.microsoft.com/office/powerpoint/2010/main" val="175651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a:defRPr/>
            </a:pPr>
            <a:r>
              <a:rPr lang="en-US" altLang="en-US" sz="4000" dirty="0">
                <a:ea typeface="ＭＳ Ｐゴシック" pitchFamily="34" charset="-128"/>
              </a:rPr>
              <a:t>Accommodations Regarding Food Allergies</a:t>
            </a:r>
          </a:p>
        </p:txBody>
      </p:sp>
      <p:sp>
        <p:nvSpPr>
          <p:cNvPr id="40963" name="Content Placeholder 2"/>
          <p:cNvSpPr>
            <a:spLocks noGrp="1"/>
          </p:cNvSpPr>
          <p:nvPr>
            <p:ph idx="1"/>
          </p:nvPr>
        </p:nvSpPr>
        <p:spPr/>
        <p:txBody>
          <a:bodyPr>
            <a:normAutofit lnSpcReduction="10000"/>
          </a:bodyPr>
          <a:lstStyle/>
          <a:p>
            <a:pPr marL="347663" indent="-347663">
              <a:buClr>
                <a:srgbClr val="FFC000"/>
              </a:buClr>
              <a:buFont typeface="Wingdings" panose="05000000000000000000" pitchFamily="2" charset="2"/>
              <a:buChar char="§"/>
              <a:defRPr/>
            </a:pPr>
            <a:r>
              <a:rPr lang="en-US" altLang="en-US" dirty="0">
                <a:ea typeface="ＭＳ Ｐゴシック" pitchFamily="34" charset="-128"/>
              </a:rPr>
              <a:t>Food allergies are now a protected class under ADA.</a:t>
            </a:r>
          </a:p>
          <a:p>
            <a:pPr marL="347663" indent="-347663">
              <a:buClr>
                <a:srgbClr val="FFC000"/>
              </a:buClr>
              <a:buFont typeface="Wingdings" panose="05000000000000000000" pitchFamily="2" charset="2"/>
              <a:buChar char="§"/>
              <a:defRPr/>
            </a:pPr>
            <a:r>
              <a:rPr lang="en-US" altLang="en-US" dirty="0">
                <a:ea typeface="ＭＳ Ｐゴシック" pitchFamily="34" charset="-128"/>
              </a:rPr>
              <a:t>Faculty may be asked to make an announcement that food cannot be brought into the classroom due to this.</a:t>
            </a:r>
          </a:p>
          <a:p>
            <a:pPr marL="747713" lvl="1" indent="-347663">
              <a:buClr>
                <a:srgbClr val="FFC000"/>
              </a:buClr>
              <a:buFont typeface="Wingdings" panose="05000000000000000000" pitchFamily="2" charset="2"/>
              <a:buChar char="Ø"/>
              <a:defRPr/>
            </a:pPr>
            <a:r>
              <a:rPr lang="en-US" altLang="en-US" dirty="0">
                <a:ea typeface="ＭＳ Ｐゴシック" pitchFamily="34" charset="-128"/>
              </a:rPr>
              <a:t>In this situation, the faculty member will be provided with a script to read to the class if this is necessary.</a:t>
            </a:r>
          </a:p>
        </p:txBody>
      </p:sp>
    </p:spTree>
    <p:extLst>
      <p:ext uri="{BB962C8B-B14F-4D97-AF65-F5344CB8AC3E}">
        <p14:creationId xmlns:p14="http://schemas.microsoft.com/office/powerpoint/2010/main" val="17582478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4164-5ACB-5342-A4C6-A78AED2B60A9}"/>
              </a:ext>
            </a:extLst>
          </p:cNvPr>
          <p:cNvSpPr>
            <a:spLocks noGrp="1"/>
          </p:cNvSpPr>
          <p:nvPr>
            <p:ph type="title"/>
          </p:nvPr>
        </p:nvSpPr>
        <p:spPr>
          <a:xfrm>
            <a:off x="457200" y="1165225"/>
            <a:ext cx="8229600" cy="971550"/>
          </a:xfrm>
        </p:spPr>
        <p:txBody>
          <a:bodyPr rtlCol="0">
            <a:normAutofit fontScale="90000"/>
          </a:bodyPr>
          <a:lstStyle/>
          <a:p>
            <a:pPr eaLnBrk="1" fontAlgn="auto" hangingPunct="1">
              <a:spcAft>
                <a:spcPts val="0"/>
              </a:spcAft>
              <a:defRPr/>
            </a:pPr>
            <a:r>
              <a:rPr lang="en-US" dirty="0"/>
              <a:t>General Suggestions for Making Classes Accessible</a:t>
            </a:r>
          </a:p>
        </p:txBody>
      </p:sp>
      <p:sp>
        <p:nvSpPr>
          <p:cNvPr id="3" name="Content Placeholder 2">
            <a:extLst>
              <a:ext uri="{FF2B5EF4-FFF2-40B4-BE49-F238E27FC236}">
                <a16:creationId xmlns:a16="http://schemas.microsoft.com/office/drawing/2014/main" id="{1E5D88BE-795D-9648-8B04-F74B8B597DA9}"/>
              </a:ext>
            </a:extLst>
          </p:cNvPr>
          <p:cNvSpPr>
            <a:spLocks noGrp="1"/>
          </p:cNvSpPr>
          <p:nvPr>
            <p:ph idx="1"/>
          </p:nvPr>
        </p:nvSpPr>
        <p:spPr>
          <a:xfrm>
            <a:off x="457200" y="2347913"/>
            <a:ext cx="8229600" cy="3698875"/>
          </a:xfrm>
        </p:spPr>
        <p:txBody>
          <a:bodyPr rtlCol="0">
            <a:normAutofit fontScale="70000" lnSpcReduction="20000"/>
          </a:bodyPr>
          <a:lstStyle/>
          <a:p>
            <a:pPr eaLnBrk="1" fontAlgn="auto" hangingPunct="1">
              <a:spcAft>
                <a:spcPts val="0"/>
              </a:spcAft>
              <a:buFont typeface="Arial"/>
              <a:buChar char="•"/>
              <a:defRPr/>
            </a:pPr>
            <a:r>
              <a:rPr lang="en-US" dirty="0"/>
              <a:t>Create and environment that respects and values diversity. Ensure that the syllabus statement is included and discussed at the beginning of each semester.  Invite students to come to speak with you.</a:t>
            </a:r>
          </a:p>
          <a:p>
            <a:pPr eaLnBrk="1" fontAlgn="auto" hangingPunct="1">
              <a:spcAft>
                <a:spcPts val="0"/>
              </a:spcAft>
              <a:buFont typeface="Arial"/>
              <a:buChar char="•"/>
              <a:defRPr/>
            </a:pPr>
            <a:r>
              <a:rPr lang="en-US" dirty="0"/>
              <a:t>Meet with students about their accommodation letters to ensure you are both clear on how the accommodations will be provided for your course.</a:t>
            </a:r>
          </a:p>
          <a:p>
            <a:pPr eaLnBrk="1" fontAlgn="auto" hangingPunct="1">
              <a:spcAft>
                <a:spcPts val="0"/>
              </a:spcAft>
              <a:buFont typeface="Arial"/>
              <a:buChar char="•"/>
              <a:defRPr/>
            </a:pPr>
            <a:r>
              <a:rPr lang="en-US" dirty="0"/>
              <a:t>Have Policies and Procedures for your course in place and stated in the syllabus.</a:t>
            </a:r>
          </a:p>
          <a:p>
            <a:pPr eaLnBrk="1" fontAlgn="auto" hangingPunct="1">
              <a:spcAft>
                <a:spcPts val="0"/>
              </a:spcAft>
              <a:buFont typeface="Arial"/>
              <a:buChar char="•"/>
              <a:defRPr/>
            </a:pPr>
            <a:r>
              <a:rPr lang="en-US" dirty="0"/>
              <a:t>Make sure the facility and your classroom is fully accessible.</a:t>
            </a:r>
          </a:p>
          <a:p>
            <a:pPr eaLnBrk="1" fontAlgn="auto" hangingPunct="1">
              <a:spcAft>
                <a:spcPts val="0"/>
              </a:spcAft>
              <a:buFont typeface="Arial"/>
              <a:buChar char="•"/>
              <a:defRPr/>
            </a:pPr>
            <a:r>
              <a:rPr lang="en-US" dirty="0"/>
              <a:t>Consider alternative methods of administering tests and quizzes</a:t>
            </a:r>
          </a:p>
        </p:txBody>
      </p:sp>
    </p:spTree>
    <p:extLst>
      <p:ext uri="{BB962C8B-B14F-4D97-AF65-F5344CB8AC3E}">
        <p14:creationId xmlns:p14="http://schemas.microsoft.com/office/powerpoint/2010/main" val="282099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E4379FB-5313-A842-8E60-259B4046B200}"/>
              </a:ext>
            </a:extLst>
          </p:cNvPr>
          <p:cNvSpPr>
            <a:spLocks noGrp="1"/>
          </p:cNvSpPr>
          <p:nvPr>
            <p:ph type="title"/>
          </p:nvPr>
        </p:nvSpPr>
        <p:spPr>
          <a:xfrm>
            <a:off x="457200" y="1168400"/>
            <a:ext cx="8229600" cy="863600"/>
          </a:xfrm>
        </p:spPr>
        <p:txBody>
          <a:bodyPr rtlCol="0">
            <a:normAutofit fontScale="90000"/>
          </a:bodyPr>
          <a:lstStyle/>
          <a:p>
            <a:pPr eaLnBrk="1" fontAlgn="auto" hangingPunct="1">
              <a:spcAft>
                <a:spcPts val="0"/>
              </a:spcAft>
              <a:defRPr/>
            </a:pPr>
            <a:r>
              <a:rPr lang="en-US" altLang="en-US" dirty="0">
                <a:ea typeface="ＭＳ Ｐゴシック" panose="020B0600070205080204" pitchFamily="34" charset="-128"/>
              </a:rPr>
              <a:t>Guiding Principles of Universal Design of Instruction</a:t>
            </a:r>
          </a:p>
        </p:txBody>
      </p:sp>
      <p:pic>
        <p:nvPicPr>
          <p:cNvPr id="56323" name="Picture 2">
            <a:extLst>
              <a:ext uri="{FF2B5EF4-FFF2-40B4-BE49-F238E27FC236}">
                <a16:creationId xmlns:a16="http://schemas.microsoft.com/office/drawing/2014/main" id="{BEA81B2C-1E13-8242-8395-BB91742C77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438400"/>
            <a:ext cx="3124200" cy="3867150"/>
          </a:xfrm>
          <a:noFill/>
        </p:spPr>
      </p:pic>
      <p:sp>
        <p:nvSpPr>
          <p:cNvPr id="41987" name="Content Placeholder 3">
            <a:extLst>
              <a:ext uri="{FF2B5EF4-FFF2-40B4-BE49-F238E27FC236}">
                <a16:creationId xmlns:a16="http://schemas.microsoft.com/office/drawing/2014/main" id="{A4E0B129-A92C-0B49-83E6-4299872E59A2}"/>
              </a:ext>
            </a:extLst>
          </p:cNvPr>
          <p:cNvSpPr>
            <a:spLocks noGrp="1"/>
          </p:cNvSpPr>
          <p:nvPr>
            <p:ph sz="half" idx="2"/>
          </p:nvPr>
        </p:nvSpPr>
        <p:spPr>
          <a:xfrm>
            <a:off x="4648200" y="2362200"/>
            <a:ext cx="4038600" cy="3768725"/>
          </a:xfrm>
        </p:spPr>
        <p:txBody>
          <a:bodyPr rtlCol="0">
            <a:normAutofit lnSpcReduction="10000"/>
          </a:bodyPr>
          <a:lstStyle/>
          <a:p>
            <a:pPr eaLnBrk="1" fontAlgn="auto" hangingPunct="1">
              <a:spcAft>
                <a:spcPts val="0"/>
              </a:spcAft>
              <a:buFont typeface="Arial"/>
              <a:buChar char="•"/>
              <a:defRPr/>
            </a:pPr>
            <a:r>
              <a:rPr lang="en-US" altLang="en-US" sz="1400" dirty="0">
                <a:ea typeface="ＭＳ Ｐゴシック" panose="020B0600070205080204" pitchFamily="34" charset="-128"/>
              </a:rPr>
              <a:t>Creating a Respectful and Welcoming Climate for Learning</a:t>
            </a:r>
          </a:p>
          <a:p>
            <a:pPr eaLnBrk="1" fontAlgn="auto" hangingPunct="1">
              <a:spcAft>
                <a:spcPts val="0"/>
              </a:spcAft>
              <a:buFont typeface="Arial"/>
              <a:buChar char="•"/>
              <a:defRPr/>
            </a:pPr>
            <a:r>
              <a:rPr lang="en-US" altLang="en-US" sz="1400" dirty="0">
                <a:ea typeface="ＭＳ Ｐゴシック" panose="020B0600070205080204" pitchFamily="34" charset="-128"/>
              </a:rPr>
              <a:t>Determining Essential Course Components</a:t>
            </a:r>
          </a:p>
          <a:p>
            <a:pPr eaLnBrk="1" fontAlgn="auto" hangingPunct="1">
              <a:spcAft>
                <a:spcPts val="0"/>
              </a:spcAft>
              <a:buFont typeface="Arial"/>
              <a:buChar char="•"/>
              <a:defRPr/>
            </a:pPr>
            <a:r>
              <a:rPr lang="en-US" altLang="en-US" sz="1400" dirty="0">
                <a:ea typeface="ＭＳ Ｐゴシック" panose="020B0600070205080204" pitchFamily="34" charset="-128"/>
              </a:rPr>
              <a:t>Communicating Clear Expectations</a:t>
            </a:r>
          </a:p>
          <a:p>
            <a:pPr eaLnBrk="1" fontAlgn="auto" hangingPunct="1">
              <a:spcAft>
                <a:spcPts val="0"/>
              </a:spcAft>
              <a:buFont typeface="Arial"/>
              <a:buChar char="•"/>
              <a:defRPr/>
            </a:pPr>
            <a:r>
              <a:rPr lang="en-US" altLang="en-US" sz="1400" dirty="0">
                <a:ea typeface="ＭＳ Ｐゴシック" panose="020B0600070205080204" pitchFamily="34" charset="-128"/>
              </a:rPr>
              <a:t>Using Diverse Teaching Methods</a:t>
            </a:r>
          </a:p>
          <a:p>
            <a:pPr eaLnBrk="1" fontAlgn="auto" hangingPunct="1">
              <a:spcAft>
                <a:spcPts val="0"/>
              </a:spcAft>
              <a:buFont typeface="Arial"/>
              <a:buChar char="•"/>
              <a:defRPr/>
            </a:pPr>
            <a:r>
              <a:rPr lang="en-US" altLang="en-US" sz="1400" dirty="0">
                <a:ea typeface="ＭＳ Ｐゴシック" panose="020B0600070205080204" pitchFamily="34" charset="-128"/>
              </a:rPr>
              <a:t>Providing Natural Supports</a:t>
            </a:r>
          </a:p>
          <a:p>
            <a:pPr eaLnBrk="1" fontAlgn="auto" hangingPunct="1">
              <a:spcAft>
                <a:spcPts val="0"/>
              </a:spcAft>
              <a:buFont typeface="Arial"/>
              <a:buChar char="•"/>
              <a:defRPr/>
            </a:pPr>
            <a:r>
              <a:rPr lang="en-US" altLang="en-US" sz="1400" dirty="0">
                <a:ea typeface="ＭＳ Ｐゴシック" panose="020B0600070205080204" pitchFamily="34" charset="-128"/>
              </a:rPr>
              <a:t>Creating Multiple Means for Demonstrating Knowledge</a:t>
            </a:r>
          </a:p>
          <a:p>
            <a:pPr eaLnBrk="1" fontAlgn="auto" hangingPunct="1">
              <a:spcAft>
                <a:spcPts val="0"/>
              </a:spcAft>
              <a:buFont typeface="Arial"/>
              <a:buChar char="•"/>
              <a:defRPr/>
            </a:pPr>
            <a:r>
              <a:rPr lang="en-US" altLang="en-US" sz="1400" dirty="0">
                <a:ea typeface="ＭＳ Ｐゴシック" panose="020B0600070205080204" pitchFamily="34" charset="-128"/>
              </a:rPr>
              <a:t>Providing Constructive Feedback</a:t>
            </a:r>
          </a:p>
          <a:p>
            <a:pPr eaLnBrk="1" fontAlgn="auto" hangingPunct="1">
              <a:spcAft>
                <a:spcPts val="0"/>
              </a:spcAft>
              <a:buFont typeface="Arial"/>
              <a:buChar char="•"/>
              <a:defRPr/>
            </a:pPr>
            <a:r>
              <a:rPr lang="en-US" altLang="en-US" sz="1400" dirty="0">
                <a:ea typeface="ＭＳ Ｐゴシック" panose="020B0600070205080204" pitchFamily="34" charset="-128"/>
              </a:rPr>
              <a:t>Promoting Interaction</a:t>
            </a:r>
          </a:p>
          <a:p>
            <a:pPr eaLnBrk="1" fontAlgn="auto" hangingPunct="1">
              <a:spcAft>
                <a:spcPts val="0"/>
              </a:spcAft>
              <a:buFont typeface="Arial"/>
              <a:buChar char="•"/>
              <a:defRPr/>
            </a:pPr>
            <a:r>
              <a:rPr lang="en-US" altLang="en-US" sz="1400" dirty="0">
                <a:ea typeface="ＭＳ Ｐゴシック" panose="020B0600070205080204" pitchFamily="34" charset="-128"/>
              </a:rPr>
              <a:t>Measuring Outcomes</a:t>
            </a:r>
          </a:p>
          <a:p>
            <a:pPr eaLnBrk="1" fontAlgn="auto" hangingPunct="1">
              <a:spcAft>
                <a:spcPts val="0"/>
              </a:spcAft>
              <a:buFont typeface="Arial"/>
              <a:buChar char="•"/>
              <a:defRPr/>
            </a:pPr>
            <a:endParaRPr lang="en-US" altLang="en-US" sz="1400" dirty="0">
              <a:ea typeface="ＭＳ Ｐゴシック" panose="020B0600070205080204" pitchFamily="34" charset="-128"/>
            </a:endParaRPr>
          </a:p>
          <a:p>
            <a:pPr eaLnBrk="1" fontAlgn="auto" hangingPunct="1">
              <a:spcAft>
                <a:spcPts val="0"/>
              </a:spcAft>
              <a:buFont typeface="Arial"/>
              <a:buChar char="•"/>
              <a:defRPr/>
            </a:pPr>
            <a:endParaRPr lang="en-US" altLang="en-US" sz="1400" dirty="0">
              <a:ea typeface="ＭＳ Ｐゴシック" panose="020B0600070205080204" pitchFamily="34" charset="-128"/>
            </a:endParaRPr>
          </a:p>
          <a:p>
            <a:pPr eaLnBrk="1" fontAlgn="auto" hangingPunct="1">
              <a:spcAft>
                <a:spcPts val="0"/>
              </a:spcAft>
              <a:buFont typeface="Arial"/>
              <a:buChar char="•"/>
              <a:defRPr/>
            </a:pPr>
            <a:endParaRPr lang="en-US" altLang="en-US" sz="1400" dirty="0">
              <a:ea typeface="ＭＳ Ｐゴシック" panose="020B0600070205080204" pitchFamily="34" charset="-128"/>
            </a:endParaRPr>
          </a:p>
          <a:p>
            <a:pPr eaLnBrk="1" fontAlgn="auto" hangingPunct="1">
              <a:spcAft>
                <a:spcPts val="0"/>
              </a:spcAft>
              <a:buFont typeface="Arial"/>
              <a:buChar char="•"/>
              <a:defRPr/>
            </a:pPr>
            <a:r>
              <a:rPr lang="en-US" altLang="en-US" sz="1400" dirty="0">
                <a:ea typeface="ＭＳ Ｐゴシック" panose="020B0600070205080204" pitchFamily="34" charset="-128"/>
              </a:rPr>
              <a:t>http://facultyware.uconn.edu/home.cfm</a:t>
            </a:r>
          </a:p>
        </p:txBody>
      </p:sp>
    </p:spTree>
    <p:extLst>
      <p:ext uri="{BB962C8B-B14F-4D97-AF65-F5344CB8AC3E}">
        <p14:creationId xmlns:p14="http://schemas.microsoft.com/office/powerpoint/2010/main" val="1657013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EE68612A-6445-9F4C-AE27-B7107BC69B14}"/>
              </a:ext>
            </a:extLst>
          </p:cNvPr>
          <p:cNvSpPr>
            <a:spLocks noChangeArrowheads="1"/>
          </p:cNvSpPr>
          <p:nvPr/>
        </p:nvSpPr>
        <p:spPr bwMode="auto">
          <a:xfrm>
            <a:off x="533400" y="949325"/>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latin typeface="Arial" panose="020B0604020202020204" pitchFamily="34" charset="0"/>
              </a:rPr>
              <a:t>Faculty who want to begin incorporating UD principles should consider some of these ideas:</a:t>
            </a:r>
          </a:p>
          <a:p>
            <a:pPr>
              <a:spcBef>
                <a:spcPct val="0"/>
              </a:spcBef>
              <a:buFontTx/>
              <a:buNone/>
            </a:pPr>
            <a:endParaRPr lang="en-US" altLang="en-US" sz="1800">
              <a:latin typeface="Arial" panose="020B0604020202020204" pitchFamily="34" charset="0"/>
            </a:endParaRPr>
          </a:p>
          <a:p>
            <a:pPr>
              <a:lnSpc>
                <a:spcPct val="150000"/>
              </a:lnSpc>
              <a:spcBef>
                <a:spcPct val="0"/>
              </a:spcBef>
            </a:pPr>
            <a:r>
              <a:rPr lang="en-US" altLang="en-US" sz="1800">
                <a:latin typeface="Arial" panose="020B0604020202020204" pitchFamily="34" charset="0"/>
              </a:rPr>
              <a:t>Provide a comprehensive syllabus with clearly identified course requirements, accommodation statement, and due dates</a:t>
            </a:r>
          </a:p>
          <a:p>
            <a:pPr>
              <a:lnSpc>
                <a:spcPct val="150000"/>
              </a:lnSpc>
              <a:spcBef>
                <a:spcPct val="0"/>
              </a:spcBef>
            </a:pPr>
            <a:r>
              <a:rPr lang="en-US" altLang="en-US" sz="1800">
                <a:latin typeface="Arial" panose="020B0604020202020204" pitchFamily="34" charset="0"/>
              </a:rPr>
              <a:t>Post lecture notes online.</a:t>
            </a:r>
          </a:p>
          <a:p>
            <a:pPr>
              <a:lnSpc>
                <a:spcPct val="150000"/>
              </a:lnSpc>
              <a:spcBef>
                <a:spcPct val="0"/>
              </a:spcBef>
            </a:pPr>
            <a:r>
              <a:rPr lang="en-US" altLang="en-US" sz="1800">
                <a:latin typeface="Arial" panose="020B0604020202020204" pitchFamily="34" charset="0"/>
              </a:rPr>
              <a:t>Share  grading rubrics and/or models for written assignments.</a:t>
            </a:r>
          </a:p>
          <a:p>
            <a:pPr>
              <a:lnSpc>
                <a:spcPct val="150000"/>
              </a:lnSpc>
              <a:spcBef>
                <a:spcPct val="0"/>
              </a:spcBef>
            </a:pPr>
            <a:r>
              <a:rPr lang="en-US" altLang="en-US" sz="1800">
                <a:latin typeface="Arial" panose="020B0604020202020204" pitchFamily="34" charset="0"/>
              </a:rPr>
              <a:t>Using guided notes enables students to listen for essential concepts without copying notes off of board or overhead</a:t>
            </a:r>
          </a:p>
          <a:p>
            <a:pPr>
              <a:lnSpc>
                <a:spcPct val="150000"/>
              </a:lnSpc>
              <a:spcBef>
                <a:spcPct val="0"/>
              </a:spcBef>
            </a:pPr>
            <a:r>
              <a:rPr lang="en-US" altLang="en-US" sz="1800">
                <a:latin typeface="Arial" panose="020B0604020202020204" pitchFamily="34" charset="0"/>
              </a:rPr>
              <a:t>Develop study guides</a:t>
            </a:r>
          </a:p>
          <a:p>
            <a:pPr>
              <a:lnSpc>
                <a:spcPct val="150000"/>
              </a:lnSpc>
              <a:spcBef>
                <a:spcPct val="0"/>
              </a:spcBef>
            </a:pPr>
            <a:r>
              <a:rPr lang="en-US" altLang="en-US" sz="1800">
                <a:latin typeface="Arial" panose="020B0604020202020204" pitchFamily="34" charset="0"/>
              </a:rPr>
              <a:t>Provide formative feedback on writing assignments.</a:t>
            </a:r>
          </a:p>
          <a:p>
            <a:pPr>
              <a:lnSpc>
                <a:spcPct val="150000"/>
              </a:lnSpc>
              <a:spcBef>
                <a:spcPct val="0"/>
              </a:spcBef>
            </a:pPr>
            <a:r>
              <a:rPr lang="en-US" altLang="en-US" sz="1800">
                <a:latin typeface="Arial" panose="020B0604020202020204" pitchFamily="34" charset="0"/>
              </a:rPr>
              <a:t>Use varied instructional strategies (for example, lectures, videos, guest speakers, group activities) and assessment activities.</a:t>
            </a:r>
          </a:p>
          <a:p>
            <a:pPr>
              <a:lnSpc>
                <a:spcPct val="150000"/>
              </a:lnSpc>
              <a:spcBef>
                <a:spcPct val="0"/>
              </a:spcBef>
            </a:pPr>
            <a:r>
              <a:rPr lang="en-US" altLang="en-US" sz="1800">
                <a:latin typeface="Arial" panose="020B0604020202020204" pitchFamily="34" charset="0"/>
              </a:rPr>
              <a:t>Adopt policies and procedures that address accessibility on the front end (for example, guidelines regarding technology that is accessible).</a:t>
            </a:r>
          </a:p>
        </p:txBody>
      </p:sp>
    </p:spTree>
    <p:extLst>
      <p:ext uri="{BB962C8B-B14F-4D97-AF65-F5344CB8AC3E}">
        <p14:creationId xmlns:p14="http://schemas.microsoft.com/office/powerpoint/2010/main" val="1052640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fontScale="70000" lnSpcReduction="20000"/>
          </a:bodyPr>
          <a:lstStyle/>
          <a:p>
            <a:r>
              <a:rPr lang="en-US" dirty="0"/>
              <a:t>Language is very powerful.  Please think about the words you use and ensure that inclusive language is modeled within your course.</a:t>
            </a:r>
          </a:p>
          <a:p>
            <a:r>
              <a:rPr lang="en-US" dirty="0"/>
              <a:t>Confidentiality is required under ADA and must be maintained at all times.</a:t>
            </a:r>
          </a:p>
          <a:p>
            <a:r>
              <a:rPr lang="en-US" dirty="0"/>
              <a:t>Enrollment with the OAS is ongoing.  Students can register at any time during the semester.  The faculty member has one week from when the student presents to letter of accommodation and meets to discuss his/her accommodations to have the accommodations implemented.</a:t>
            </a:r>
          </a:p>
          <a:p>
            <a:r>
              <a:rPr lang="en-US" dirty="0"/>
              <a:t>Individuals have both obvious and non obvious disabilities, never assume.</a:t>
            </a:r>
          </a:p>
        </p:txBody>
      </p:sp>
    </p:spTree>
    <p:extLst>
      <p:ext uri="{BB962C8B-B14F-4D97-AF65-F5344CB8AC3E}">
        <p14:creationId xmlns:p14="http://schemas.microsoft.com/office/powerpoint/2010/main" val="2836560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ltLang="en-US" sz="3400" dirty="0"/>
              <a:t>Office of Accessibility Services (OAS)</a:t>
            </a:r>
          </a:p>
        </p:txBody>
      </p:sp>
      <p:pic>
        <p:nvPicPr>
          <p:cNvPr id="73732" name="Picture 6" descr="servicebuildi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852160" y="2147834"/>
            <a:ext cx="2960914" cy="3573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Rectangle 5"/>
          <p:cNvSpPr>
            <a:spLocks noGrp="1" noChangeArrowheads="1"/>
          </p:cNvSpPr>
          <p:nvPr>
            <p:ph type="body" sz="half" idx="4294967295"/>
          </p:nvPr>
        </p:nvSpPr>
        <p:spPr>
          <a:xfrm>
            <a:off x="0" y="2717074"/>
            <a:ext cx="5503817" cy="2366555"/>
          </a:xfrm>
        </p:spPr>
        <p:txBody>
          <a:bodyPr>
            <a:normAutofit/>
          </a:bodyPr>
          <a:lstStyle/>
          <a:p>
            <a:pPr algn="ctr" eaLnBrk="1" hangingPunct="1">
              <a:lnSpc>
                <a:spcPct val="80000"/>
              </a:lnSpc>
              <a:buFont typeface="Wingdings" panose="05000000000000000000" pitchFamily="2" charset="2"/>
              <a:buNone/>
              <a:defRPr/>
            </a:pPr>
            <a:r>
              <a:rPr lang="en-US" altLang="en-US" sz="2000" dirty="0"/>
              <a:t>874 Traditions Way</a:t>
            </a:r>
          </a:p>
          <a:p>
            <a:pPr algn="ctr" eaLnBrk="1" hangingPunct="1">
              <a:lnSpc>
                <a:spcPct val="80000"/>
              </a:lnSpc>
              <a:buFont typeface="Wingdings" panose="05000000000000000000" pitchFamily="2" charset="2"/>
              <a:buNone/>
              <a:defRPr/>
            </a:pPr>
            <a:r>
              <a:rPr lang="en-US" altLang="en-US" sz="2000" dirty="0"/>
              <a:t>108 Student Services Building</a:t>
            </a:r>
          </a:p>
          <a:p>
            <a:pPr algn="ctr" eaLnBrk="1" hangingPunct="1">
              <a:lnSpc>
                <a:spcPct val="80000"/>
              </a:lnSpc>
              <a:buFont typeface="Wingdings" panose="05000000000000000000" pitchFamily="2" charset="2"/>
              <a:buNone/>
              <a:defRPr/>
            </a:pPr>
            <a:r>
              <a:rPr lang="en-US" altLang="en-US" sz="2000" dirty="0"/>
              <a:t>(850) 644-9566 (V)</a:t>
            </a:r>
          </a:p>
          <a:p>
            <a:pPr algn="ctr" eaLnBrk="1" hangingPunct="1">
              <a:lnSpc>
                <a:spcPct val="80000"/>
              </a:lnSpc>
              <a:buFont typeface="Wingdings" panose="05000000000000000000" pitchFamily="2" charset="2"/>
              <a:buNone/>
              <a:defRPr/>
            </a:pPr>
            <a:r>
              <a:rPr lang="en-US" altLang="en-US" sz="2000" dirty="0"/>
              <a:t>(850) 644-8504 (TDD)</a:t>
            </a:r>
          </a:p>
          <a:p>
            <a:pPr algn="ctr" eaLnBrk="1" hangingPunct="1">
              <a:lnSpc>
                <a:spcPct val="80000"/>
              </a:lnSpc>
              <a:buFont typeface="Wingdings" panose="05000000000000000000" pitchFamily="2" charset="2"/>
              <a:buNone/>
              <a:defRPr/>
            </a:pPr>
            <a:r>
              <a:rPr lang="en-US" altLang="en-US" sz="2000" dirty="0"/>
              <a:t>(850) 644-7164 (TTY)</a:t>
            </a:r>
          </a:p>
          <a:p>
            <a:pPr algn="ctr" eaLnBrk="1" hangingPunct="1">
              <a:lnSpc>
                <a:spcPct val="80000"/>
              </a:lnSpc>
              <a:buFont typeface="Wingdings" panose="05000000000000000000" pitchFamily="2" charset="2"/>
              <a:buNone/>
              <a:defRPr/>
            </a:pPr>
            <a:r>
              <a:rPr lang="en-US" altLang="en-US" sz="2000" dirty="0"/>
              <a:t>(850) 645-1852 (Fax)</a:t>
            </a:r>
          </a:p>
          <a:p>
            <a:pPr algn="ctr" eaLnBrk="1" hangingPunct="1">
              <a:lnSpc>
                <a:spcPct val="80000"/>
              </a:lnSpc>
              <a:buFont typeface="Wingdings" panose="05000000000000000000" pitchFamily="2" charset="2"/>
              <a:buNone/>
              <a:defRPr/>
            </a:pPr>
            <a:r>
              <a:rPr lang="en-US" altLang="en-US" sz="2000" dirty="0">
                <a:hlinkClick r:id="rId4"/>
              </a:rPr>
              <a:t>oas@fsu.edu</a:t>
            </a:r>
            <a:endParaRPr lang="en-US" altLang="en-US" sz="2000" dirty="0"/>
          </a:p>
          <a:p>
            <a:pPr eaLnBrk="1" hangingPunct="1">
              <a:lnSpc>
                <a:spcPct val="80000"/>
              </a:lnSpc>
              <a:defRPr/>
            </a:pPr>
            <a:endParaRPr lang="en-US" altLang="en-US" sz="1200" dirty="0"/>
          </a:p>
        </p:txBody>
      </p:sp>
    </p:spTree>
    <p:extLst>
      <p:ext uri="{BB962C8B-B14F-4D97-AF65-F5344CB8AC3E}">
        <p14:creationId xmlns:p14="http://schemas.microsoft.com/office/powerpoint/2010/main" val="40210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982016"/>
            <a:ext cx="8229600" cy="972205"/>
          </a:xfrm>
        </p:spPr>
        <p:txBody>
          <a:bodyPr>
            <a:normAutofit fontScale="90000"/>
          </a:bodyPr>
          <a:lstStyle/>
          <a:p>
            <a:pPr eaLnBrk="1" hangingPunct="1">
              <a:defRPr/>
            </a:pPr>
            <a:r>
              <a:rPr lang="en-US" altLang="en-US" dirty="0"/>
              <a:t>Florida State University Data</a:t>
            </a:r>
            <a:br>
              <a:rPr lang="en-US" altLang="en-US" dirty="0"/>
            </a:br>
            <a:r>
              <a:rPr lang="en-US" altLang="en-US" sz="2000" dirty="0"/>
              <a:t>*as of January 2020</a:t>
            </a:r>
          </a:p>
        </p:txBody>
      </p:sp>
      <p:sp>
        <p:nvSpPr>
          <p:cNvPr id="93187" name="Rectangle 3"/>
          <p:cNvSpPr>
            <a:spLocks noGrp="1" noChangeArrowheads="1"/>
          </p:cNvSpPr>
          <p:nvPr>
            <p:ph idx="1"/>
          </p:nvPr>
        </p:nvSpPr>
        <p:spPr>
          <a:xfrm>
            <a:off x="457200" y="2103237"/>
            <a:ext cx="8229600" cy="4322277"/>
          </a:xfrm>
        </p:spPr>
        <p:txBody>
          <a:bodyPr>
            <a:normAutofit fontScale="85000" lnSpcReduction="20000"/>
          </a:bodyPr>
          <a:lstStyle/>
          <a:p>
            <a:pPr eaLnBrk="1" hangingPunct="1">
              <a:lnSpc>
                <a:spcPct val="80000"/>
              </a:lnSpc>
              <a:defRPr/>
            </a:pPr>
            <a:r>
              <a:rPr lang="en-US" altLang="en-US" sz="2200" dirty="0"/>
              <a:t>Attention Deficit / Hyperactivity Disorder  (AD/HD)         	33%</a:t>
            </a:r>
          </a:p>
          <a:p>
            <a:pPr eaLnBrk="1" hangingPunct="1">
              <a:lnSpc>
                <a:spcPct val="80000"/>
              </a:lnSpc>
              <a:buFont typeface="Wingdings" panose="05000000000000000000" pitchFamily="2" charset="2"/>
              <a:buNone/>
              <a:defRPr/>
            </a:pPr>
            <a:endParaRPr lang="en-US" altLang="en-US" sz="2200" dirty="0"/>
          </a:p>
          <a:p>
            <a:pPr>
              <a:lnSpc>
                <a:spcPct val="80000"/>
              </a:lnSpc>
              <a:defRPr/>
            </a:pPr>
            <a:r>
              <a:rPr lang="en-US" altLang="en-US" sz="2200" dirty="0"/>
              <a:t>Psychological Disabilities                                              	24%</a:t>
            </a:r>
          </a:p>
          <a:p>
            <a:pPr eaLnBrk="1" hangingPunct="1">
              <a:lnSpc>
                <a:spcPct val="80000"/>
              </a:lnSpc>
              <a:buFont typeface="Wingdings" panose="05000000000000000000" pitchFamily="2" charset="2"/>
              <a:buNone/>
              <a:defRPr/>
            </a:pPr>
            <a:endParaRPr lang="en-US" altLang="en-US" sz="2200" dirty="0"/>
          </a:p>
          <a:p>
            <a:pPr eaLnBrk="1" hangingPunct="1">
              <a:lnSpc>
                <a:spcPct val="80000"/>
              </a:lnSpc>
              <a:defRPr/>
            </a:pPr>
            <a:r>
              <a:rPr lang="en-US" altLang="en-US" sz="2200" dirty="0"/>
              <a:t>Learning Disabilities									15%</a:t>
            </a:r>
          </a:p>
          <a:p>
            <a:pPr eaLnBrk="1" hangingPunct="1">
              <a:lnSpc>
                <a:spcPct val="80000"/>
              </a:lnSpc>
              <a:buFont typeface="Wingdings" panose="05000000000000000000" pitchFamily="2" charset="2"/>
              <a:buNone/>
              <a:defRPr/>
            </a:pPr>
            <a:endParaRPr lang="en-US" altLang="en-US" sz="2200" dirty="0"/>
          </a:p>
          <a:p>
            <a:pPr eaLnBrk="1" hangingPunct="1">
              <a:lnSpc>
                <a:spcPct val="80000"/>
              </a:lnSpc>
              <a:defRPr/>
            </a:pPr>
            <a:r>
              <a:rPr lang="en-US" altLang="en-US" sz="2200" dirty="0"/>
              <a:t>Chronic Health/Medical Impairments                        		15%</a:t>
            </a:r>
          </a:p>
          <a:p>
            <a:pPr eaLnBrk="1" hangingPunct="1">
              <a:lnSpc>
                <a:spcPct val="80000"/>
              </a:lnSpc>
              <a:buFont typeface="Wingdings" panose="05000000000000000000" pitchFamily="2" charset="2"/>
              <a:buNone/>
              <a:defRPr/>
            </a:pPr>
            <a:endParaRPr lang="en-US" altLang="en-US" sz="2200" dirty="0"/>
          </a:p>
          <a:p>
            <a:pPr eaLnBrk="1" hangingPunct="1">
              <a:lnSpc>
                <a:spcPct val="80000"/>
              </a:lnSpc>
              <a:defRPr/>
            </a:pPr>
            <a:r>
              <a:rPr lang="en-US" altLang="en-US" sz="2200" dirty="0"/>
              <a:t>Mobility Impairments                                                   	  7%  </a:t>
            </a:r>
          </a:p>
          <a:p>
            <a:pPr eaLnBrk="1" hangingPunct="1">
              <a:lnSpc>
                <a:spcPct val="80000"/>
              </a:lnSpc>
              <a:buFont typeface="Wingdings" panose="05000000000000000000" pitchFamily="2" charset="2"/>
              <a:buNone/>
              <a:defRPr/>
            </a:pPr>
            <a:r>
              <a:rPr lang="en-US" altLang="en-US" sz="2200" dirty="0"/>
              <a:t>                                                         </a:t>
            </a:r>
          </a:p>
          <a:p>
            <a:pPr eaLnBrk="1" hangingPunct="1">
              <a:lnSpc>
                <a:spcPct val="80000"/>
              </a:lnSpc>
              <a:defRPr/>
            </a:pPr>
            <a:r>
              <a:rPr lang="en-US" altLang="en-US" sz="2200" dirty="0"/>
              <a:t>Visual Disabilities                                                         	  2%</a:t>
            </a:r>
          </a:p>
          <a:p>
            <a:pPr eaLnBrk="1" hangingPunct="1">
              <a:lnSpc>
                <a:spcPct val="80000"/>
              </a:lnSpc>
              <a:buFont typeface="Wingdings" panose="05000000000000000000" pitchFamily="2" charset="2"/>
              <a:buNone/>
              <a:defRPr/>
            </a:pPr>
            <a:endParaRPr lang="en-US" altLang="en-US" sz="2200" dirty="0"/>
          </a:p>
          <a:p>
            <a:pPr eaLnBrk="1" hangingPunct="1">
              <a:lnSpc>
                <a:spcPct val="80000"/>
              </a:lnSpc>
              <a:defRPr/>
            </a:pPr>
            <a:r>
              <a:rPr lang="en-US" altLang="en-US" sz="2200" dirty="0"/>
              <a:t>Autism Spectrum Disorders                                           	  2%</a:t>
            </a:r>
          </a:p>
          <a:p>
            <a:pPr eaLnBrk="1" hangingPunct="1">
              <a:lnSpc>
                <a:spcPct val="80000"/>
              </a:lnSpc>
              <a:defRPr/>
            </a:pPr>
            <a:endParaRPr lang="en-US" altLang="en-US" sz="2200" dirty="0"/>
          </a:p>
          <a:p>
            <a:pPr eaLnBrk="1" hangingPunct="1">
              <a:lnSpc>
                <a:spcPct val="80000"/>
              </a:lnSpc>
              <a:defRPr/>
            </a:pPr>
            <a:r>
              <a:rPr lang="en-US" altLang="en-US" sz="2200" dirty="0"/>
              <a:t>Traumatic Brain Injury (TBI)							  1%</a:t>
            </a:r>
          </a:p>
          <a:p>
            <a:pPr marL="0" indent="0" eaLnBrk="1" hangingPunct="1">
              <a:lnSpc>
                <a:spcPct val="80000"/>
              </a:lnSpc>
              <a:buNone/>
              <a:defRPr/>
            </a:pPr>
            <a:endParaRPr lang="en-US" altLang="en-US" sz="2200" dirty="0"/>
          </a:p>
          <a:p>
            <a:pPr>
              <a:lnSpc>
                <a:spcPct val="80000"/>
              </a:lnSpc>
              <a:defRPr/>
            </a:pPr>
            <a:r>
              <a:rPr lang="en-US" altLang="en-US" sz="2200" dirty="0"/>
              <a:t>Deaf/Hard of Hearing                                                 	 	  1%</a:t>
            </a:r>
          </a:p>
          <a:p>
            <a:pPr eaLnBrk="1" hangingPunct="1">
              <a:lnSpc>
                <a:spcPct val="80000"/>
              </a:lnSpc>
              <a:defRPr/>
            </a:pPr>
            <a:endParaRPr lang="en-US" altLang="en-US" sz="2200" dirty="0"/>
          </a:p>
          <a:p>
            <a:pPr>
              <a:lnSpc>
                <a:spcPct val="80000"/>
              </a:lnSpc>
              <a:buNone/>
              <a:defRPr/>
            </a:pPr>
            <a:endParaRPr lang="en-US" altLang="en-US" sz="2100" dirty="0"/>
          </a:p>
          <a:p>
            <a:pPr eaLnBrk="1" hangingPunct="1">
              <a:lnSpc>
                <a:spcPct val="80000"/>
              </a:lnSpc>
              <a:buFont typeface="Wingdings" panose="05000000000000000000" pitchFamily="2" charset="2"/>
              <a:buNone/>
              <a:defRPr/>
            </a:pPr>
            <a:endParaRPr lang="en-US" altLang="en-US" sz="2200" dirty="0"/>
          </a:p>
        </p:txBody>
      </p:sp>
    </p:spTree>
    <p:extLst>
      <p:ext uri="{BB962C8B-B14F-4D97-AF65-F5344CB8AC3E}">
        <p14:creationId xmlns:p14="http://schemas.microsoft.com/office/powerpoint/2010/main" val="409551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165225"/>
            <a:ext cx="8229600" cy="971550"/>
          </a:xfrm>
        </p:spPr>
        <p:txBody>
          <a:bodyPr/>
          <a:lstStyle/>
          <a:p>
            <a:pPr eaLnBrk="1" hangingPunct="1"/>
            <a:r>
              <a:rPr lang="en-US" altLang="en-US" sz="3500">
                <a:latin typeface="Times New Roman" panose="02020603050405020304" pitchFamily="18" charset="0"/>
                <a:ea typeface="ＭＳ Ｐゴシック" panose="020B0600070205080204" pitchFamily="34" charset="-128"/>
                <a:cs typeface="Times New Roman" panose="02020603050405020304" pitchFamily="18" charset="0"/>
              </a:rPr>
              <a:t>Who Created the ADA Legislative Process?</a:t>
            </a:r>
          </a:p>
        </p:txBody>
      </p:sp>
      <p:sp>
        <p:nvSpPr>
          <p:cNvPr id="3" name="Content Placeholder 2"/>
          <p:cNvSpPr>
            <a:spLocks noGrp="1"/>
          </p:cNvSpPr>
          <p:nvPr>
            <p:ph idx="1"/>
          </p:nvPr>
        </p:nvSpPr>
        <p:spPr>
          <a:xfrm>
            <a:off x="457200" y="2347913"/>
            <a:ext cx="8229600" cy="3698875"/>
          </a:xfrm>
        </p:spPr>
        <p:txBody>
          <a:bodyPr rtlCol="0">
            <a:normAutofit fontScale="85000" lnSpcReduction="20000"/>
          </a:bodyPr>
          <a:lstStyle/>
          <a:p>
            <a:pPr eaLnBrk="1" fontAlgn="auto" hangingPunct="1">
              <a:spcAft>
                <a:spcPts val="0"/>
              </a:spcAft>
              <a:defRPr/>
            </a:pPr>
            <a:r>
              <a:rPr lang="en-US" sz="2000"/>
              <a:t>The Americans with Disabilities Act (ADA) of 1990 was signed by President George H.W. Bush.</a:t>
            </a:r>
          </a:p>
          <a:p>
            <a:pPr eaLnBrk="1" fontAlgn="auto" hangingPunct="1">
              <a:spcAft>
                <a:spcPts val="0"/>
              </a:spcAft>
              <a:defRPr/>
            </a:pPr>
            <a:endParaRPr lang="en-US" sz="2000"/>
          </a:p>
          <a:p>
            <a:pPr eaLnBrk="1" fontAlgn="auto" hangingPunct="1">
              <a:spcAft>
                <a:spcPts val="0"/>
              </a:spcAft>
              <a:defRPr/>
            </a:pPr>
            <a:r>
              <a:rPr lang="en-US" sz="2000"/>
              <a:t>“The ADA[…]prohibits discrimination and guarantees that people with disabilities have the same opportunities as everyone else to participate in the mainstream of American life -- to enjoy employment opportunities, to purchase goods and services, and to participate in State and local government programs and services.”</a:t>
            </a:r>
          </a:p>
          <a:p>
            <a:pPr eaLnBrk="1" fontAlgn="auto" hangingPunct="1">
              <a:spcAft>
                <a:spcPts val="0"/>
              </a:spcAft>
              <a:defRPr/>
            </a:pPr>
            <a:endParaRPr lang="en-US" sz="2000"/>
          </a:p>
          <a:p>
            <a:pPr eaLnBrk="1" fontAlgn="auto" hangingPunct="1">
              <a:spcAft>
                <a:spcPts val="0"/>
              </a:spcAft>
              <a:defRPr/>
            </a:pPr>
            <a:r>
              <a:rPr lang="en-US" sz="2000"/>
              <a:t>Modeled after:</a:t>
            </a:r>
          </a:p>
          <a:p>
            <a:pPr lvl="1" indent="-342900" eaLnBrk="1" fontAlgn="auto" hangingPunct="1">
              <a:spcAft>
                <a:spcPts val="0"/>
              </a:spcAft>
              <a:buFont typeface="Arial" panose="020B0604020202020204" pitchFamily="34" charset="0"/>
              <a:buChar char="•"/>
              <a:defRPr/>
            </a:pPr>
            <a:r>
              <a:rPr lang="en-US" sz="1800"/>
              <a:t>the Civil Rights Act of 1964, which prohibits discrimination on the basis of race, color, religion, sex, or national origin – and </a:t>
            </a:r>
          </a:p>
          <a:p>
            <a:pPr lvl="1" indent="-342900" eaLnBrk="1" fontAlgn="auto" hangingPunct="1">
              <a:spcAft>
                <a:spcPts val="0"/>
              </a:spcAft>
              <a:buFont typeface="Arial" panose="020B0604020202020204" pitchFamily="34" charset="0"/>
              <a:buChar char="•"/>
              <a:defRPr/>
            </a:pPr>
            <a:r>
              <a:rPr lang="en-US" sz="1800"/>
              <a:t>Section 504 of the Rehabilitation Act of 1973, which is a US law prohibiting discrimination based on disabilities.</a:t>
            </a:r>
          </a:p>
          <a:p>
            <a:pPr lvl="1" indent="0" algn="r" eaLnBrk="1" fontAlgn="auto" hangingPunct="1">
              <a:spcAft>
                <a:spcPts val="0"/>
              </a:spcAft>
              <a:buFontTx/>
              <a:buNone/>
              <a:defRPr/>
            </a:pPr>
            <a:r>
              <a:rPr lang="en-US" sz="1800"/>
              <a:t>(</a:t>
            </a:r>
            <a:r>
              <a:rPr lang="en-US" sz="1800">
                <a:hlinkClick r:id="rId3"/>
              </a:rPr>
              <a:t>http://www.ada.gov/ada_intro.htm</a:t>
            </a:r>
            <a:r>
              <a:rPr lang="en-US" sz="1800"/>
              <a:t>, Nov 4, 2013)</a:t>
            </a:r>
          </a:p>
        </p:txBody>
      </p:sp>
    </p:spTree>
    <p:extLst>
      <p:ext uri="{BB962C8B-B14F-4D97-AF65-F5344CB8AC3E}">
        <p14:creationId xmlns:p14="http://schemas.microsoft.com/office/powerpoint/2010/main" val="19724288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the Legislation?</a:t>
            </a:r>
          </a:p>
        </p:txBody>
      </p:sp>
      <p:sp>
        <p:nvSpPr>
          <p:cNvPr id="5123" name="Content Placeholder 2"/>
          <p:cNvSpPr>
            <a:spLocks noGrp="1"/>
          </p:cNvSpPr>
          <p:nvPr>
            <p:ph idx="1"/>
          </p:nvPr>
        </p:nvSpPr>
        <p:spPr>
          <a:xfrm>
            <a:off x="457200" y="2347913"/>
            <a:ext cx="8229600" cy="3698875"/>
          </a:xfrm>
        </p:spPr>
        <p:txBody>
          <a:bodyPr rtlCol="0">
            <a:normAutofit fontScale="92500" lnSpcReduction="10000"/>
          </a:bodyPr>
          <a:lstStyle/>
          <a:p>
            <a:pPr marL="0" indent="0" eaLnBrk="1" fontAlgn="auto" hangingPunct="1">
              <a:spcAft>
                <a:spcPts val="0"/>
              </a:spcAft>
              <a:buFont typeface="Arial" charset="0"/>
              <a:buNone/>
              <a:defRPr/>
            </a:pPr>
            <a:r>
              <a:rPr lang="en-US" sz="2800" b="1"/>
              <a:t>Section 504 of the Rehabilitation Act of 1973 and the Americans with Disabilities Act</a:t>
            </a:r>
          </a:p>
          <a:p>
            <a:pPr marL="457200" lvl="1" indent="0" eaLnBrk="1" fontAlgn="auto" hangingPunct="1">
              <a:spcAft>
                <a:spcPts val="0"/>
              </a:spcAft>
              <a:buFont typeface="Arial" charset="0"/>
              <a:buNone/>
              <a:defRPr/>
            </a:pPr>
            <a:r>
              <a:rPr lang="en-US" sz="2400" b="1">
                <a:solidFill>
                  <a:srgbClr val="C00000"/>
                </a:solidFill>
              </a:rPr>
              <a:t>Rehab Act </a:t>
            </a:r>
            <a:r>
              <a:rPr lang="en-US" sz="2400"/>
              <a:t>- prohibits discrimination against individuals with disabilities. </a:t>
            </a:r>
            <a:r>
              <a:rPr lang="en-US" sz="2400" b="1">
                <a:solidFill>
                  <a:srgbClr val="C00000"/>
                </a:solidFill>
              </a:rPr>
              <a:t>Section 504 </a:t>
            </a:r>
            <a:r>
              <a:rPr lang="en-US" sz="2400"/>
              <a:t>generally prohibits discrimination on the basis of disability in federally funded programs and activities</a:t>
            </a:r>
          </a:p>
          <a:p>
            <a:pPr lvl="1" eaLnBrk="1" fontAlgn="auto" hangingPunct="1">
              <a:spcAft>
                <a:spcPts val="0"/>
              </a:spcAft>
              <a:buFont typeface="Arial" charset="0"/>
              <a:buNone/>
              <a:defRPr/>
            </a:pPr>
            <a:r>
              <a:rPr lang="en-US" sz="2400" b="1"/>
              <a:t>	</a:t>
            </a:r>
            <a:r>
              <a:rPr lang="en-US" sz="2400" b="1">
                <a:solidFill>
                  <a:srgbClr val="C00000"/>
                </a:solidFill>
              </a:rPr>
              <a:t>ADA Title II</a:t>
            </a:r>
            <a:r>
              <a:rPr lang="en-US" sz="2400">
                <a:solidFill>
                  <a:srgbClr val="C00000"/>
                </a:solidFill>
              </a:rPr>
              <a:t> </a:t>
            </a:r>
            <a:r>
              <a:rPr lang="en-US" sz="2400"/>
              <a:t>prohibits discrimination in access to services or programs of a public entity (this would be a public college or university) and </a:t>
            </a:r>
            <a:r>
              <a:rPr lang="en-US" sz="2400" b="1">
                <a:solidFill>
                  <a:srgbClr val="C00000"/>
                </a:solidFill>
              </a:rPr>
              <a:t>Title III </a:t>
            </a:r>
            <a:r>
              <a:rPr lang="en-US" sz="2400"/>
              <a:t>prohibits discrimination in access to places of public accommodation (such as private and public colleges and universities)</a:t>
            </a:r>
          </a:p>
          <a:p>
            <a:pPr marL="0" indent="0" eaLnBrk="1" fontAlgn="auto" hangingPunct="1">
              <a:spcAft>
                <a:spcPts val="0"/>
              </a:spcAft>
              <a:buFont typeface="Arial" charset="0"/>
              <a:buNone/>
              <a:defRPr/>
            </a:pPr>
            <a:endParaRPr lang="en-US" altLang="en-US">
              <a:ea typeface="ＭＳ Ｐゴシック" pitchFamily="34" charset="-128"/>
            </a:endParaRPr>
          </a:p>
        </p:txBody>
      </p:sp>
    </p:spTree>
    <p:extLst>
      <p:ext uri="{BB962C8B-B14F-4D97-AF65-F5344CB8AC3E}">
        <p14:creationId xmlns:p14="http://schemas.microsoft.com/office/powerpoint/2010/main" val="17329182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65225"/>
            <a:ext cx="8229600" cy="971550"/>
          </a:xfrm>
        </p:spPr>
        <p:txBody>
          <a:bodyPr/>
          <a:lstStyle/>
          <a:p>
            <a:pPr algn="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Do These Laws Mean?</a:t>
            </a:r>
          </a:p>
        </p:txBody>
      </p:sp>
      <p:sp>
        <p:nvSpPr>
          <p:cNvPr id="6147" name="Content Placeholder 2"/>
          <p:cNvSpPr>
            <a:spLocks noGrp="1"/>
          </p:cNvSpPr>
          <p:nvPr>
            <p:ph idx="1"/>
          </p:nvPr>
        </p:nvSpPr>
        <p:spPr>
          <a:xfrm>
            <a:off x="457200" y="2347913"/>
            <a:ext cx="8229600" cy="3698875"/>
          </a:xfrm>
        </p:spPr>
        <p:txBody>
          <a:bodyPr rtlCol="0">
            <a:normAutofit fontScale="92500"/>
          </a:bodyPr>
          <a:lstStyle/>
          <a:p>
            <a:pPr marL="0" indent="0" eaLnBrk="1" fontAlgn="auto" hangingPunct="1">
              <a:spcAft>
                <a:spcPts val="0"/>
              </a:spcAft>
              <a:buFont typeface="Arial" charset="0"/>
              <a:buNone/>
              <a:defRPr/>
            </a:pPr>
            <a:r>
              <a:rPr lang="en-US" altLang="en-US" sz="2800">
                <a:ea typeface="ＭＳ Ｐゴシック" pitchFamily="34" charset="-128"/>
              </a:rPr>
              <a:t>In the application of both laws, students with disabilities must be qualified to participate in University activities. </a:t>
            </a:r>
          </a:p>
          <a:p>
            <a:pPr marL="857250" lvl="1" indent="-457200" eaLnBrk="1" fontAlgn="auto" hangingPunct="1">
              <a:spcAft>
                <a:spcPts val="0"/>
              </a:spcAft>
              <a:buFont typeface="Wingdings" panose="05000000000000000000" pitchFamily="2" charset="2"/>
              <a:buChar char="§"/>
              <a:defRPr/>
            </a:pPr>
            <a:r>
              <a:rPr lang="en-US" altLang="en-US" sz="2400">
                <a:ea typeface="ＭＳ Ｐゴシック" pitchFamily="34" charset="-128"/>
              </a:rPr>
              <a:t>Specifically, a </a:t>
            </a:r>
            <a:r>
              <a:rPr lang="en-US" altLang="en-US" sz="2400" b="1">
                <a:solidFill>
                  <a:srgbClr val="C00000"/>
                </a:solidFill>
                <a:ea typeface="ＭＳ Ｐゴシック" pitchFamily="34" charset="-128"/>
              </a:rPr>
              <a:t>qualified student </a:t>
            </a:r>
            <a:r>
              <a:rPr lang="en-US" altLang="en-US" sz="2400">
                <a:ea typeface="ＭＳ Ｐゴシック" pitchFamily="34" charset="-128"/>
              </a:rPr>
              <a:t>with a disability is one who meets the admission and essential eligibility requirements of a program or service, with or without:</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modifications of rules, policies, or procedures, </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removal of architectural, communication, or transportation barriers,</a:t>
            </a:r>
          </a:p>
          <a:p>
            <a:pPr marL="1257300" lvl="2" indent="-457200" eaLnBrk="1" fontAlgn="auto" hangingPunct="1">
              <a:spcAft>
                <a:spcPts val="0"/>
              </a:spcAft>
              <a:buFont typeface="Wingdings" panose="05000000000000000000" pitchFamily="2" charset="2"/>
              <a:buChar char="Ø"/>
              <a:defRPr/>
            </a:pPr>
            <a:r>
              <a:rPr lang="en-US" altLang="en-US" sz="2000">
                <a:ea typeface="ＭＳ Ｐゴシック" pitchFamily="34" charset="-128"/>
              </a:rPr>
              <a:t>provision of auxiliary aids and services. </a:t>
            </a:r>
          </a:p>
          <a:p>
            <a:pPr eaLnBrk="1" fontAlgn="auto" hangingPunct="1">
              <a:spcAft>
                <a:spcPts val="0"/>
              </a:spcAft>
              <a:buFont typeface="Arial"/>
              <a:buChar char="•"/>
              <a:defRPr/>
            </a:pPr>
            <a:endParaRPr lang="en-US" altLang="en-US">
              <a:ea typeface="ＭＳ Ｐゴシック" pitchFamily="34" charset="-128"/>
            </a:endParaRPr>
          </a:p>
        </p:txBody>
      </p:sp>
    </p:spTree>
    <p:extLst>
      <p:ext uri="{BB962C8B-B14F-4D97-AF65-F5344CB8AC3E}">
        <p14:creationId xmlns:p14="http://schemas.microsoft.com/office/powerpoint/2010/main" val="4145327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165225"/>
            <a:ext cx="8229600" cy="97155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 What’s the Bottom Line?</a:t>
            </a:r>
          </a:p>
        </p:txBody>
      </p:sp>
      <p:sp>
        <p:nvSpPr>
          <p:cNvPr id="9219" name="Content Placeholder 2"/>
          <p:cNvSpPr>
            <a:spLocks noGrp="1"/>
          </p:cNvSpPr>
          <p:nvPr>
            <p:ph idx="1"/>
          </p:nvPr>
        </p:nvSpPr>
        <p:spPr>
          <a:xfrm>
            <a:off x="457200" y="2347913"/>
            <a:ext cx="8229600" cy="3698875"/>
          </a:xfrm>
        </p:spPr>
        <p:txBody>
          <a:bodyPr rtlCol="0">
            <a:normAutofit fontScale="92500" lnSpcReduction="10000"/>
          </a:bodyPr>
          <a:lstStyle/>
          <a:p>
            <a:pPr marL="0" indent="0" algn="ctr" eaLnBrk="1" fontAlgn="auto" hangingPunct="1">
              <a:spcAft>
                <a:spcPts val="0"/>
              </a:spcAft>
              <a:buFont typeface="Arial" charset="0"/>
              <a:buNone/>
              <a:defRPr/>
            </a:pPr>
            <a:r>
              <a:rPr lang="en-US" altLang="en-US" sz="3600">
                <a:ea typeface="ＭＳ Ｐゴシック" pitchFamily="34" charset="-128"/>
              </a:rPr>
              <a:t>“The ADA is an ‘equal opportunity’ law for people with disabilities.” </a:t>
            </a:r>
            <a:br>
              <a:rPr lang="en-US" altLang="en-US">
                <a:ea typeface="ＭＳ Ｐゴシック" pitchFamily="34" charset="-128"/>
              </a:rPr>
            </a:br>
            <a:r>
              <a:rPr lang="en-US" altLang="en-US">
                <a:ea typeface="ＭＳ Ｐゴシック" pitchFamily="34" charset="-128"/>
              </a:rPr>
              <a:t>(</a:t>
            </a:r>
            <a:r>
              <a:rPr lang="en-US" altLang="en-US" sz="2400">
                <a:solidFill>
                  <a:srgbClr val="C00000"/>
                </a:solidFill>
                <a:ea typeface="ＭＳ Ｐゴシック" pitchFamily="34" charset="-128"/>
                <a:hlinkClick r:id="rId2"/>
              </a:rPr>
              <a:t>http://www.ada.gov/ada_intro.htm</a:t>
            </a:r>
            <a:r>
              <a:rPr lang="en-US" altLang="en-US" sz="2400">
                <a:ea typeface="ＭＳ Ｐゴシック" pitchFamily="34" charset="-128"/>
              </a:rPr>
              <a:t>, Nov. 4, 2013</a:t>
            </a:r>
            <a:r>
              <a:rPr lang="en-US" altLang="en-US">
                <a:ea typeface="ＭＳ Ｐゴシック" pitchFamily="34" charset="-128"/>
              </a:rPr>
              <a:t>)</a:t>
            </a:r>
          </a:p>
          <a:p>
            <a:pPr marL="0" indent="0" algn="ctr" eaLnBrk="1" fontAlgn="auto" hangingPunct="1">
              <a:spcAft>
                <a:spcPts val="0"/>
              </a:spcAft>
              <a:buFont typeface="Arial" charset="0"/>
              <a:buNone/>
              <a:defRPr/>
            </a:pPr>
            <a:endParaRPr lang="en-US" altLang="en-US">
              <a:ea typeface="ＭＳ Ｐゴシック" pitchFamily="34" charset="-128"/>
            </a:endParaRPr>
          </a:p>
          <a:p>
            <a:pPr marL="0" indent="0" algn="ctr" eaLnBrk="1" fontAlgn="auto" hangingPunct="1">
              <a:spcAft>
                <a:spcPts val="0"/>
              </a:spcAft>
              <a:buFont typeface="Arial" charset="0"/>
              <a:buNone/>
              <a:defRPr/>
            </a:pPr>
            <a:r>
              <a:rPr lang="en-US" altLang="en-US" sz="2000">
                <a:ea typeface="ＭＳ Ｐゴシック" pitchFamily="34" charset="-128"/>
              </a:rPr>
              <a:t>The law does NOT require special treatment of students with disabilities, but does require that students be given the opportunity for equal participation in the University's programs. This is done by providing to eligible and qualified students appropriate academic adjustments and auxiliary aids necessary to facilitate the students’ fullest possible participation in the University’s academic programs. </a:t>
            </a:r>
          </a:p>
          <a:p>
            <a:pPr eaLnBrk="1" fontAlgn="auto" hangingPunct="1">
              <a:spcAft>
                <a:spcPts val="0"/>
              </a:spcAft>
              <a:buFont typeface="Arial"/>
              <a:buChar char="•"/>
              <a:defRPr/>
            </a:pPr>
            <a:endParaRPr lang="en-US" altLang="en-US">
              <a:ea typeface="ＭＳ Ｐゴシック" pitchFamily="34" charset="-128"/>
            </a:endParaRPr>
          </a:p>
        </p:txBody>
      </p:sp>
    </p:spTree>
    <p:extLst>
      <p:ext uri="{BB962C8B-B14F-4D97-AF65-F5344CB8AC3E}">
        <p14:creationId xmlns:p14="http://schemas.microsoft.com/office/powerpoint/2010/main" val="39590341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3528C6B-03FD-714E-9034-A23F416A4AC0}"/>
              </a:ext>
            </a:extLst>
          </p:cNvPr>
          <p:cNvSpPr>
            <a:spLocks noGrp="1"/>
          </p:cNvSpPr>
          <p:nvPr>
            <p:ph type="title"/>
          </p:nvPr>
        </p:nvSpPr>
        <p:spPr>
          <a:xfrm>
            <a:off x="457200" y="1165225"/>
            <a:ext cx="8229600" cy="971550"/>
          </a:xfrm>
        </p:spPr>
        <p:txBody>
          <a:bodyPr/>
          <a:lstStyle/>
          <a:p>
            <a:r>
              <a:rPr lang="en-US" altLang="en-US">
                <a:latin typeface="Times New Roman" panose="02020603050405020304" pitchFamily="18" charset="0"/>
                <a:cs typeface="Times New Roman" panose="02020603050405020304" pitchFamily="18" charset="0"/>
              </a:rPr>
              <a:t>Episodic Impairments</a:t>
            </a:r>
          </a:p>
        </p:txBody>
      </p:sp>
      <p:sp>
        <p:nvSpPr>
          <p:cNvPr id="22531" name="Content Placeholder 2">
            <a:extLst>
              <a:ext uri="{FF2B5EF4-FFF2-40B4-BE49-F238E27FC236}">
                <a16:creationId xmlns:a16="http://schemas.microsoft.com/office/drawing/2014/main" id="{36C36B59-699B-B84D-BC39-38DC10BDA888}"/>
              </a:ext>
            </a:extLst>
          </p:cNvPr>
          <p:cNvSpPr>
            <a:spLocks noGrp="1"/>
          </p:cNvSpPr>
          <p:nvPr>
            <p:ph idx="1"/>
          </p:nvPr>
        </p:nvSpPr>
        <p:spPr>
          <a:xfrm>
            <a:off x="457200" y="2347913"/>
            <a:ext cx="8229600" cy="3698875"/>
          </a:xfrm>
        </p:spPr>
        <p:txBody>
          <a:bodyPr>
            <a:normAutofit lnSpcReduction="10000"/>
          </a:bodyPr>
          <a:lstStyle/>
          <a:p>
            <a:pPr lvl="1"/>
            <a:r>
              <a:rPr lang="en-US" altLang="en-US" sz="2400">
                <a:latin typeface="Arial" panose="020B0604020202020204" pitchFamily="34" charset="0"/>
                <a:cs typeface="Arial" panose="020B0604020202020204" pitchFamily="34" charset="0"/>
              </a:rPr>
              <a:t>An impairment that is </a:t>
            </a:r>
            <a:r>
              <a:rPr lang="en-US" altLang="en-US" sz="2400" b="1">
                <a:latin typeface="Arial" panose="020B0604020202020204" pitchFamily="34" charset="0"/>
                <a:cs typeface="Arial" panose="020B0604020202020204" pitchFamily="34" charset="0"/>
              </a:rPr>
              <a:t>episodic or in remission is a disability if it would substantially limit a major life activity when active</a:t>
            </a:r>
            <a:r>
              <a:rPr lang="en-US" altLang="en-US" sz="2400">
                <a:latin typeface="Arial" panose="020B0604020202020204" pitchFamily="34" charset="0"/>
                <a:cs typeface="Arial" panose="020B0604020202020204" pitchFamily="34" charset="0"/>
              </a:rPr>
              <a:t>; and</a:t>
            </a:r>
          </a:p>
          <a:p>
            <a:pPr lvl="1"/>
            <a:r>
              <a:rPr lang="en-US" altLang="en-US" sz="2400">
                <a:latin typeface="Arial" panose="020B0604020202020204" pitchFamily="34" charset="0"/>
                <a:cs typeface="Arial" panose="020B0604020202020204" pitchFamily="34" charset="0"/>
              </a:rPr>
              <a:t>An impairment that substantially limits one major life activity </a:t>
            </a:r>
            <a:r>
              <a:rPr lang="en-US" altLang="en-US" sz="2400" b="1">
                <a:latin typeface="Arial" panose="020B0604020202020204" pitchFamily="34" charset="0"/>
                <a:cs typeface="Arial" panose="020B0604020202020204" pitchFamily="34" charset="0"/>
              </a:rPr>
              <a:t>need not substantially limit other major life activities </a:t>
            </a:r>
            <a:r>
              <a:rPr lang="en-US" altLang="en-US" sz="2400">
                <a:latin typeface="Arial" panose="020B0604020202020204" pitchFamily="34" charset="0"/>
                <a:cs typeface="Arial" panose="020B0604020202020204" pitchFamily="34" charset="0"/>
              </a:rPr>
              <a:t>in order to be considered a substantially limiting impairment.</a:t>
            </a:r>
          </a:p>
          <a:p>
            <a:pPr lvl="1"/>
            <a:r>
              <a:rPr lang="en-US" altLang="en-US" sz="2400">
                <a:latin typeface="Arial" panose="020B0604020202020204" pitchFamily="34" charset="0"/>
                <a:cs typeface="Arial" panose="020B0604020202020204" pitchFamily="34" charset="0"/>
              </a:rPr>
              <a:t>An impairment that is </a:t>
            </a:r>
            <a:r>
              <a:rPr lang="en-US" altLang="en-US" sz="2400" b="1">
                <a:latin typeface="Arial" panose="020B0604020202020204" pitchFamily="34" charset="0"/>
                <a:cs typeface="Arial" panose="020B0604020202020204" pitchFamily="34" charset="0"/>
              </a:rPr>
              <a:t>episodic or in remission is a disability if it would substantially limit a major life activity when active</a:t>
            </a:r>
            <a:endParaRPr lang="en-US" altLang="en-US" sz="2400">
              <a:latin typeface="Arial" panose="020B0604020202020204" pitchFamily="34" charset="0"/>
              <a:cs typeface="Arial" panose="020B0604020202020204" pitchFamily="34" charset="0"/>
            </a:endParaRPr>
          </a:p>
          <a:p>
            <a:pPr lvl="1"/>
            <a:endParaRPr lang="en-US" altLang="en-US">
              <a:latin typeface="Arial" panose="020B0604020202020204" pitchFamily="34" charset="0"/>
              <a:cs typeface="Arial" panose="020B0604020202020204" pitchFamily="34" charset="0"/>
            </a:endParaRPr>
          </a:p>
          <a:p>
            <a:pPr lvl="1"/>
            <a:endParaRPr lang="en-US" altLang="en-US">
              <a:latin typeface="Arial" panose="020B0604020202020204" pitchFamily="34" charset="0"/>
              <a:cs typeface="Arial" panose="020B0604020202020204" pitchFamily="34" charset="0"/>
            </a:endParaRPr>
          </a:p>
          <a:p>
            <a:endParaRPr lang="en-US" altLang="en-US" sz="2400">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392036"/>
      </p:ext>
    </p:extLst>
  </p:cSld>
  <p:clrMapOvr>
    <a:masterClrMapping/>
  </p:clrMapOvr>
</p:sld>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DRC ADA Presentation" id="{D65EBA47-DD0F-41A5-810E-BC922CE5357E}" vid="{4641B75C-154B-484D-80E9-146A92CCD2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SDRC ADA Presentation</Template>
  <TotalTime>426</TotalTime>
  <Words>2049</Words>
  <Application>Microsoft Macintosh PowerPoint</Application>
  <PresentationFormat>On-screen Show (4:3)</PresentationFormat>
  <Paragraphs>259</Paragraphs>
  <Slides>35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ＭＳ Ｐゴシック</vt:lpstr>
      <vt:lpstr>Arial</vt:lpstr>
      <vt:lpstr>Calibri</vt:lpstr>
      <vt:lpstr>Tahoma</vt:lpstr>
      <vt:lpstr>Times New Roman</vt:lpstr>
      <vt:lpstr>Wingdings</vt:lpstr>
      <vt:lpstr>Garnet_StandardDef</vt:lpstr>
      <vt:lpstr>Providing Academic Accommodations to Students: It’s More Than Letters Office of Accessibility Services</vt:lpstr>
      <vt:lpstr>Office of Accessibility Services</vt:lpstr>
      <vt:lpstr>Student Disability Resource Center</vt:lpstr>
      <vt:lpstr>Florida State University Data *as of January 2020</vt:lpstr>
      <vt:lpstr>Who Created the ADA Legislative Process?</vt:lpstr>
      <vt:lpstr>What is the Legislation?</vt:lpstr>
      <vt:lpstr>What Do These Laws Mean?</vt:lpstr>
      <vt:lpstr>So What’s the Bottom Line?</vt:lpstr>
      <vt:lpstr>Episodic Impairments</vt:lpstr>
      <vt:lpstr>Episodic Impairments</vt:lpstr>
      <vt:lpstr>What is a Disability?</vt:lpstr>
      <vt:lpstr>Responsibility of the Institution</vt:lpstr>
      <vt:lpstr>Responsibility of the Student </vt:lpstr>
      <vt:lpstr>Responsibility of the Faculty</vt:lpstr>
      <vt:lpstr>What Are Accommodations?</vt:lpstr>
      <vt:lpstr>What is an Accommodation Letter?</vt:lpstr>
      <vt:lpstr>Sample Accommodation Letter</vt:lpstr>
      <vt:lpstr>Sample Accommodations</vt:lpstr>
      <vt:lpstr>When Do I Accommodate?</vt:lpstr>
      <vt:lpstr>When Do I Accommodate, cont.</vt:lpstr>
      <vt:lpstr>ALL SYLLABI ARE REQUIRED TO INCLUDE THE FOLLOWING STATEMENT:</vt:lpstr>
      <vt:lpstr>Applying for Services</vt:lpstr>
      <vt:lpstr>Confidentiality</vt:lpstr>
      <vt:lpstr>Can I ask my student if they have a disability?</vt:lpstr>
      <vt:lpstr>Accessible Transportation Services</vt:lpstr>
      <vt:lpstr>Defining Service Animals</vt:lpstr>
      <vt:lpstr>Important Things to Know  About Service Animals</vt:lpstr>
      <vt:lpstr>Emotional Support Animals</vt:lpstr>
      <vt:lpstr>Accommodations Regarding Food Allergies</vt:lpstr>
      <vt:lpstr>Accommodations Regarding Food Allergies</vt:lpstr>
      <vt:lpstr>General Suggestions for Making Classes Accessible</vt:lpstr>
      <vt:lpstr>Guiding Principles of Universal Design of Instruction</vt:lpstr>
      <vt:lpstr>PowerPoint Presentation</vt:lpstr>
      <vt:lpstr>Summary</vt:lpstr>
      <vt:lpstr>Office of Accessibility Services (OAS)</vt:lpstr>
    </vt:vector>
  </TitlesOfParts>
  <Company>Florida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  at FSU Student Disability Resource Center</dc:title>
  <dc:creator>Ducatt, Shelley</dc:creator>
  <cp:lastModifiedBy>Jennifer Mitchell</cp:lastModifiedBy>
  <cp:revision>22</cp:revision>
  <dcterms:created xsi:type="dcterms:W3CDTF">2018-01-12T14:14:10Z</dcterms:created>
  <dcterms:modified xsi:type="dcterms:W3CDTF">2020-01-22T17:54:49Z</dcterms:modified>
</cp:coreProperties>
</file>